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notesMasterIdLst>
    <p:notesMasterId r:id="rId14"/>
  </p:notesMasterIdLst>
  <p:sldIdLst>
    <p:sldId id="260" r:id="rId6"/>
    <p:sldId id="461" r:id="rId7"/>
    <p:sldId id="470" r:id="rId8"/>
    <p:sldId id="465" r:id="rId9"/>
    <p:sldId id="471" r:id="rId10"/>
    <p:sldId id="467" r:id="rId11"/>
    <p:sldId id="453" r:id="rId12"/>
    <p:sldId id="472" r:id="rId13"/>
  </p:sldIdLst>
  <p:sldSz cx="9144000" cy="6858000" type="screen4x3"/>
  <p:notesSz cx="6797675" cy="9928225"/>
  <p:defaultTextStyle>
    <a:defPPr>
      <a:defRPr lang="ru-RU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ZNECOVANA" initials="N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FF"/>
    <a:srgbClr val="3333CC"/>
    <a:srgbClr val="0066CC"/>
    <a:srgbClr val="FFFFCC"/>
    <a:srgbClr val="6699FF"/>
    <a:srgbClr val="14AC38"/>
    <a:srgbClr val="2DDBBE"/>
    <a:srgbClr val="CCCCFF"/>
    <a:srgbClr val="97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8" autoAdjust="0"/>
    <p:restoredTop sz="95209" autoAdjust="0"/>
  </p:normalViewPr>
  <p:slideViewPr>
    <p:cSldViewPr>
      <p:cViewPr>
        <p:scale>
          <a:sx n="80" d="100"/>
          <a:sy n="80" d="100"/>
        </p:scale>
        <p:origin x="-1038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794" y="49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'[Диаграмма в Microsoft PowerPoint]Лист10'!$C$2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697936139890227E-2"/>
                  <c:y val="4.832036324737952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800,9</a:t>
                    </a:r>
                    <a:r>
                      <a:rPr lang="ru-RU" smtClean="0"/>
                      <a:t> тыс.</a:t>
                    </a:r>
                    <a:r>
                      <a:rPr lang="ru-RU" baseline="0" smtClean="0"/>
                      <a:t>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697822689868253E-2"/>
                  <c:y val="-4.832036324737952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1098,2</a:t>
                    </a:r>
                    <a:r>
                      <a:rPr lang="ru-RU" smtClean="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PowerPoint]Лист10'!$B$3:$B$5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PowerPoint]Лист10'!$C$3:$C$5</c:f>
              <c:numCache>
                <c:formatCode>General</c:formatCode>
                <c:ptCount val="3"/>
                <c:pt idx="0">
                  <c:v>800.9</c:v>
                </c:pt>
                <c:pt idx="1">
                  <c:v>1098.2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PowerPoint]Лист10'!$D$2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257120860804312E-2"/>
                  <c:y val="1.20800908118448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23574</a:t>
                    </a:r>
                    <a:r>
                      <a:rPr lang="ru-RU" dirty="0" smtClean="0"/>
                      <a:t>,0 тыс. рублей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34675023546499E-2"/>
                  <c:y val="-4.832036324737952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29275,3</a:t>
                    </a:r>
                    <a:r>
                      <a:rPr lang="ru-RU" smtClean="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PowerPoint]Лист10'!$B$3:$B$5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PowerPoint]Лист10'!$D$3:$D$5</c:f>
              <c:numCache>
                <c:formatCode>General</c:formatCode>
                <c:ptCount val="3"/>
                <c:pt idx="0">
                  <c:v>26334.5</c:v>
                </c:pt>
                <c:pt idx="1">
                  <c:v>29275.3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1238528"/>
        <c:axId val="21240064"/>
        <c:axId val="0"/>
      </c:bar3DChart>
      <c:catAx>
        <c:axId val="2123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40064"/>
        <c:crosses val="autoZero"/>
        <c:auto val="1"/>
        <c:lblAlgn val="ctr"/>
        <c:lblOffset val="100"/>
        <c:noMultiLvlLbl val="0"/>
      </c:catAx>
      <c:valAx>
        <c:axId val="21240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38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812280148038665"/>
          <c:y val="9.4224708332390078E-2"/>
          <c:w val="0.6715421057277059"/>
          <c:h val="5.1581797528927061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790621830549296E-2"/>
          <c:y val="2.9119100921815383E-2"/>
          <c:w val="0.75698679089420173"/>
          <c:h val="0.473362738995514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PowerPoint]струк. нал. и ненал. дох.2012'!$B$1</c:f>
              <c:strCache>
                <c:ptCount val="1"/>
                <c:pt idx="0">
                  <c:v> Структура налоговых и неналоговых доходов сельского поселения Ларьяк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923297053015614E-3"/>
                  <c:y val="-3.5314759547264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PowerPoint]струк. нал. и ненал. дох.2012'!$A$2:$A$9</c:f>
              <c:strCache>
                <c:ptCount val="8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оказания платных услуг и компенсации затрат государства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Прочие неналоговые доходы</c:v>
                </c:pt>
              </c:strCache>
            </c:strRef>
          </c:cat>
          <c:val>
            <c:numRef>
              <c:f>'[Диаграмма в Microsoft PowerPoint]струк. нал. и ненал. дох.2012'!$B$2:$B$9</c:f>
              <c:numCache>
                <c:formatCode>0.0%</c:formatCode>
                <c:ptCount val="8"/>
                <c:pt idx="0">
                  <c:v>0.61</c:v>
                </c:pt>
                <c:pt idx="1">
                  <c:v>2.0899999999999998E-2</c:v>
                </c:pt>
                <c:pt idx="2">
                  <c:v>5.3E-3</c:v>
                </c:pt>
                <c:pt idx="3">
                  <c:v>1.6E-2</c:v>
                </c:pt>
                <c:pt idx="4">
                  <c:v>0.13539999999999999</c:v>
                </c:pt>
                <c:pt idx="5">
                  <c:v>8.7999999999999995E-2</c:v>
                </c:pt>
                <c:pt idx="6">
                  <c:v>0.10979999999999999</c:v>
                </c:pt>
                <c:pt idx="7">
                  <c:v>1.46E-2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2951040"/>
        <c:axId val="22952576"/>
        <c:axId val="0"/>
      </c:bar3DChart>
      <c:catAx>
        <c:axId val="2295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952576"/>
        <c:crosses val="autoZero"/>
        <c:auto val="1"/>
        <c:lblAlgn val="ctr"/>
        <c:lblOffset val="100"/>
        <c:noMultiLvlLbl val="0"/>
      </c:catAx>
      <c:valAx>
        <c:axId val="22952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95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60824603717869"/>
          <c:y val="0.50108739820385251"/>
          <c:w val="0.3628577559482638"/>
          <c:h val="0.19823368179791284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027626560011849E-2"/>
          <c:y val="2.657619473026589E-2"/>
          <c:w val="0.60506612634729839"/>
          <c:h val="0.907152629920876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'[Диаграмма в Microsoft PowerPoint]Лист11'!$B$4</c:f>
              <c:strCache>
                <c:ptCount val="1"/>
                <c:pt idx="0">
                  <c:v>аренда и продажа муниципального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471218645082792E-2"/>
                  <c:y val="4.832035405502977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61,6</a:t>
                    </a:r>
                    <a:r>
                      <a:rPr lang="ru-RU" dirty="0" smtClean="0"/>
                      <a:t> тыс. рублей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450797246557018E-2"/>
                  <c:y val="2.41601770275144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148,7</a:t>
                    </a:r>
                    <a:r>
                      <a:rPr lang="ru-RU" dirty="0" smtClean="0"/>
                      <a:t> тыс. рублей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'[Диаграмма в Microsoft PowerPoint]Лист11'!$C$3:$D$3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PowerPoint]Лист11'!$C$4:$D$4</c:f>
              <c:numCache>
                <c:formatCode>General</c:formatCode>
                <c:ptCount val="2"/>
                <c:pt idx="0">
                  <c:v>61.6</c:v>
                </c:pt>
                <c:pt idx="1">
                  <c:v>148.69999999999999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PowerPoint]Лист11'!$B$5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111111111111108E-2"/>
                  <c:y val="-1.85185185185185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22,2</a:t>
                    </a:r>
                    <a:r>
                      <a:rPr lang="ru-RU" dirty="0" smtClean="0"/>
                      <a:t> тыс. рублей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884693931929822E-2"/>
                  <c:y val="-9.664070811005778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17,5</a:t>
                    </a:r>
                    <a:r>
                      <a:rPr lang="ru-RU" smtClean="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PowerPoint]Лист11'!$C$3:$D$3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PowerPoint]Лист11'!$C$5:$D$5</c:f>
              <c:numCache>
                <c:formatCode>General</c:formatCode>
                <c:ptCount val="2"/>
                <c:pt idx="0">
                  <c:v>22.2</c:v>
                </c:pt>
                <c:pt idx="1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004288"/>
        <c:axId val="23011328"/>
        <c:axId val="0"/>
      </c:bar3DChart>
      <c:catAx>
        <c:axId val="23004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3011328"/>
        <c:crosses val="autoZero"/>
        <c:auto val="1"/>
        <c:lblAlgn val="ctr"/>
        <c:lblOffset val="100"/>
        <c:noMultiLvlLbl val="0"/>
      </c:catAx>
      <c:valAx>
        <c:axId val="2301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04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636089437536173E-2"/>
          <c:y val="9.3940951005443835E-2"/>
          <c:w val="0.96872782112492761"/>
          <c:h val="0.8425742047179942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'[Диаграмма в Microsoft PowerPoint]Лист12'!$C$28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29427,5</a:t>
                    </a:r>
                    <a:r>
                      <a:rPr lang="ru-RU" sz="140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28010,</a:t>
                    </a:r>
                    <a:r>
                      <a:rPr lang="ru-RU" sz="1400"/>
                      <a:t>8</a:t>
                    </a:r>
                    <a:r>
                      <a:rPr lang="ru-RU" sz="1400" baseline="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PowerPoint]Лист12'!$B$29:$B$30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PowerPoint]Лист12'!$C$29:$C$30</c:f>
              <c:numCache>
                <c:formatCode>General</c:formatCode>
                <c:ptCount val="2"/>
                <c:pt idx="0">
                  <c:v>29427.5</c:v>
                </c:pt>
                <c:pt idx="1">
                  <c:v>28010.799999999999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PowerPoint]Лист12'!$D$28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709,2</a:t>
                    </a:r>
                    <a:r>
                      <a:rPr lang="ru-RU" sz="140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669,8</a:t>
                    </a:r>
                    <a:r>
                      <a:rPr lang="ru-RU" sz="1400"/>
                      <a:t>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PowerPoint]Лист12'!$B$29:$B$30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PowerPoint]Лист12'!$D$29:$D$30</c:f>
              <c:numCache>
                <c:formatCode>General</c:formatCode>
                <c:ptCount val="2"/>
                <c:pt idx="0">
                  <c:v>709.2</c:v>
                </c:pt>
                <c:pt idx="1">
                  <c:v>669.8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PowerPoint]Лист12'!$E$28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555555555555555E-2"/>
                  <c:y val="-6.944444444444444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20</a:t>
                    </a:r>
                    <a:r>
                      <a:rPr lang="ru-RU" sz="1400"/>
                      <a:t>,0 тыс.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8888888888889E-2"/>
                  <c:y val="-6.4814814814814811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627,8</a:t>
                    </a:r>
                    <a:r>
                      <a:rPr lang="ru-RU" sz="1400"/>
                      <a:t> тыс.</a:t>
                    </a:r>
                    <a:r>
                      <a:rPr lang="ru-RU" sz="1400" baseline="0"/>
                      <a:t> рублей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PowerPoint]Лист12'!$B$29:$B$30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'[Диаграмма в Microsoft PowerPoint]Лист12'!$E$29:$E$30</c:f>
              <c:numCache>
                <c:formatCode>General</c:formatCode>
                <c:ptCount val="2"/>
                <c:pt idx="0">
                  <c:v>20</c:v>
                </c:pt>
                <c:pt idx="1">
                  <c:v>627.79999999999995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3085824"/>
        <c:axId val="23087360"/>
        <c:axId val="0"/>
      </c:bar3DChart>
      <c:catAx>
        <c:axId val="23085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087360"/>
        <c:crosses val="autoZero"/>
        <c:auto val="1"/>
        <c:lblAlgn val="ctr"/>
        <c:lblOffset val="100"/>
        <c:noMultiLvlLbl val="0"/>
      </c:catAx>
      <c:valAx>
        <c:axId val="2308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0858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81996624031022"/>
          <c:y val="8.1256361905734181E-2"/>
          <c:w val="0.52836983166744911"/>
          <c:h val="0.8853764746859959"/>
        </c:manualLayout>
      </c:layout>
      <c:pieChart>
        <c:varyColors val="1"/>
        <c:ser>
          <c:idx val="0"/>
          <c:order val="0"/>
          <c:tx>
            <c:strRef>
              <c:f>'[Диаграмма в Microsoft PowerPoint]Лист3'!$B$1</c:f>
              <c:strCache>
                <c:ptCount val="1"/>
                <c:pt idx="0">
                  <c:v>Состав расходной части бюджета сельского поселения Ларьяк</c:v>
                </c:pt>
              </c:strCache>
            </c:strRef>
          </c:tx>
          <c:dLbls>
            <c:dLbl>
              <c:idx val="0"/>
              <c:layout>
                <c:manualLayout>
                  <c:x val="-3.983999537685777E-2"/>
                  <c:y val="-0.10112314847899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21298875139213E-2"/>
                  <c:y val="-8.64519182553289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451472340606359E-2"/>
                  <c:y val="0.111221500914312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9319572542277547E-2"/>
                  <c:y val="0.212918722244074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8390435850356157"/>
                  <c:y val="-0.257461445725249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297674138357386"/>
                  <c:y val="4.15023330741028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4541567753539987E-2"/>
                  <c:y val="-5.87958158665637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2255768165005554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'[Диаграмма в Microsoft PowerPoint]Лист3'!$A$2:$A$9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'[Диаграмма в Microsoft PowerPoint]Лист3'!$B$2:$B$9</c:f>
              <c:numCache>
                <c:formatCode>General</c:formatCode>
                <c:ptCount val="8"/>
                <c:pt idx="0">
                  <c:v>6183.1</c:v>
                </c:pt>
                <c:pt idx="1">
                  <c:v>57.9</c:v>
                </c:pt>
                <c:pt idx="2">
                  <c:v>355.4</c:v>
                </c:pt>
                <c:pt idx="3" formatCode="0.0">
                  <c:v>1362.7</c:v>
                </c:pt>
                <c:pt idx="4">
                  <c:v>16456.5</c:v>
                </c:pt>
                <c:pt idx="5">
                  <c:v>2469.6999999999998</c:v>
                </c:pt>
                <c:pt idx="6">
                  <c:v>77.7</c:v>
                </c:pt>
                <c:pt idx="7">
                  <c:v>971.9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0.19312</cdr:x>
      <cdr:y>0.43279</cdr:y>
    </cdr:from>
    <cdr:to>
      <cdr:x>0.37667</cdr:x>
      <cdr:y>0.74754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026" y="12573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1E62-8B68-4474-8F1D-44C7CB36F986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60DC-AEB3-4BAD-98CB-29679DCD1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1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1F4A5-493D-45CC-9669-28ED005489D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03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прибыль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организаций и низкий процент исполнения годовых назначений обусловлены использованием нефтяными компаниями механизма вычетов в рамках ускоренной амортизации, реорганизацией крупнейшего налогоплательщика, а также ростом затрат на приобретение лицензионных участков недр в составе расходов, учитываемых в целях налогообложения. Данный налог сложился в бюджете автономного округа в сумме 35 189,0 млн. рублей, что ниже поступлений аналогичного периода 2012 года на 19 250,1 млн. рублей или на 35,4%, уточненный годовой план выполнен на 45,1 процент.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доходы физических лиц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определено увеличением числа муниципальных образований, согласившихся на полную или частичную замену дотаций дополнительными нормативами отчислений от данного налога, и, следовательно, уменьшением норматива отчисления по налогу в бюджет автономного округа.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Данный налог сложился в бюджете автономного округа в сумме 20 392,8 млн. рублей, что ниже поступлений аналогичного периода 2012 года на 1 616,2 млн. рублей или на 7,3%, уточненный годовой план выполнен на 71,9 процентов. </a:t>
            </a:r>
          </a:p>
          <a:p>
            <a:pPr algn="just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 остальным налоговым платежам отмечается положительная динамика поступлений.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0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Неналоговые доходы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3 807,1 млн. рублей, что составляет 125,6% к уточненному годовому плану. К аналогичному периоду 2012 года их сумма увеличилась на 180,4 тыс. рублей или на 5,0 процентов. Прирост отмечается по платежам при пользовании природными ресурсами и прочим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неналоговым доходам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2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Безвозмездные поступления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4 726,2 млн. рублей, что составляет 93,9% к уточненному годовому плану. К аналогичному периоду 2012 года их сумма сократилась на 63,2 млн. рублей или на 1,3 процента.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Снижение отмечается по безвозмездным поступлениям из федерального бюджета, таким как субсидии и субвенции, а также по безвозмездным поступлениям от государственных (муниципальных) организаций.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Увеличение поступлений к аналогичному периоду прошлого года отмечается по доходам от возврата остатков субсидий, субвенций и иных межбюджетных трансфертов, имеющих целевое назначение, прошлых лет и прочих безвозмездных поступлений.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8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автономного округа за 9 месяцев 2013 года исполнены в сумме 110 010,1 млн. рублей, или на 61,9 % к уточненному плану на год.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Следует отметить, что наименьший  процент исполнения - 10,4%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сложился по разделу «Обслуживание государственного и муниципального долга»,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что объясняется планируемым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привлечением заемных средств для финансирования дефицита бюджета автономного округа в 4 квартале текущего года.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Наибольшее исполнение расходов сложилось по разделу «Национальная оборона» - 100%. Средства, поступившие в полном объеме из федерального бюджета на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финансирование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первичного воинского учета на территориях, где отсутствуют военные комиссариаты, были переданы в бюджеты муниципальных образований 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автономного округа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9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584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718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54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4965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6725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4262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961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1548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8470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296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054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6201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943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116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05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1811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2504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375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6958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778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3375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46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9888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666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3526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5099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9968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3259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9385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70166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2152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3309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105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7526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6599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330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0114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7395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4036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1794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1905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067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02760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414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9438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97483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8951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7690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016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5590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31361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6775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6128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421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69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94900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6869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979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063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6655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0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сельского поселения Ларьяк  за 1 квартал  2016 года</a:t>
            </a:r>
            <a:endParaRPr lang="ru-RU" sz="3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7456489"/>
              </p:ext>
            </p:extLst>
          </p:nvPr>
        </p:nvGraphicFramePr>
        <p:xfrm>
          <a:off x="251520" y="1196752"/>
          <a:ext cx="8496943" cy="492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863"/>
                <a:gridCol w="2381671"/>
                <a:gridCol w="2274888"/>
                <a:gridCol w="1359521"/>
              </a:tblGrid>
              <a:tr h="927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14193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 уровню 2015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76425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27 135,4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30 373,5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111,94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72206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</a:t>
                      </a: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.руб.</a:t>
                      </a: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30 503,7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27 935,0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91,58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109179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(+),             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-3 368,3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2 438,5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8864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Ларьяк за 2015-2016 годы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58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41" y="188640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 Ларьяк за 2015-2016 годы</a:t>
            </a: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363401"/>
              </p:ext>
            </p:extLst>
          </p:nvPr>
        </p:nvGraphicFramePr>
        <p:xfrm>
          <a:off x="222042" y="1052736"/>
          <a:ext cx="8814454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48114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сельского поселения Ларьяк за 2016 год</a:t>
            </a:r>
          </a:p>
          <a:p>
            <a:pPr defTabSz="914400"/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762713"/>
              </p:ext>
            </p:extLst>
          </p:nvPr>
        </p:nvGraphicFramePr>
        <p:xfrm>
          <a:off x="107504" y="1268759"/>
          <a:ext cx="8928992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594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26064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сельского поселения Ларьяк за 2015-2016 годы </a:t>
            </a:r>
          </a:p>
          <a:p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354214"/>
              </p:ext>
            </p:extLst>
          </p:nvPr>
        </p:nvGraphicFramePr>
        <p:xfrm>
          <a:off x="107504" y="1052736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5069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037" y="260648"/>
            <a:ext cx="765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бюджета сельского поселения Ларьяк за 2015-2016 годы</a:t>
            </a:r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492350"/>
              </p:ext>
            </p:extLst>
          </p:nvPr>
        </p:nvGraphicFramePr>
        <p:xfrm>
          <a:off x="102037" y="1052736"/>
          <a:ext cx="893445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82222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767" y="1886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2016 год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руб.)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923822"/>
              </p:ext>
            </p:extLst>
          </p:nvPr>
        </p:nvGraphicFramePr>
        <p:xfrm>
          <a:off x="107504" y="980728"/>
          <a:ext cx="90364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5903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35130"/>
              </p:ext>
            </p:extLst>
          </p:nvPr>
        </p:nvGraphicFramePr>
        <p:xfrm>
          <a:off x="179512" y="1052737"/>
          <a:ext cx="8784976" cy="4954589"/>
        </p:xfrm>
        <a:graphic>
          <a:graphicData uri="http://schemas.openxmlformats.org/drawingml/2006/table">
            <a:tbl>
              <a:tblPr/>
              <a:tblGrid>
                <a:gridCol w="5070965"/>
                <a:gridCol w="1281068"/>
                <a:gridCol w="1152780"/>
                <a:gridCol w="1280163"/>
              </a:tblGrid>
              <a:tr h="980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план, руб.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24436130,0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6183149,05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25,3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788000,0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57924,75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1399770,0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355420,23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9963692,60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1362667,33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26616742,0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16456508,57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61,8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 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17188227,0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2469681,71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1200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406100,0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77749,98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4914550,0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971880,37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19,8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85713211,60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27934981,99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32,6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188641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Ларьяк за 2016 год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Свечение</Template>
  <TotalTime>19230</TotalTime>
  <Words>299</Words>
  <Application>Microsoft Office PowerPoint</Application>
  <PresentationFormat>Экран (4:3)</PresentationFormat>
  <Paragraphs>118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Тема1</vt:lpstr>
      <vt:lpstr>1_Тема1</vt:lpstr>
      <vt:lpstr>2_Тема1</vt:lpstr>
      <vt:lpstr>3_Тема1</vt:lpstr>
      <vt:lpstr>4_Тема1</vt:lpstr>
      <vt:lpstr>Отчет об исполнении бюджета сельского поселения Ларьяк  за 1 квартал  2016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Кузнецова Наталья Анатольевна</dc:creator>
  <cp:keywords>свечение, шаблон</cp:keywords>
  <cp:lastModifiedBy>ГлавБух</cp:lastModifiedBy>
  <cp:revision>1585</cp:revision>
  <cp:lastPrinted>2013-11-26T08:53:32Z</cp:lastPrinted>
  <dcterms:created xsi:type="dcterms:W3CDTF">2009-04-16T09:43:16Z</dcterms:created>
  <dcterms:modified xsi:type="dcterms:W3CDTF">2016-09-06T04:31:59Z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TC300035211049</vt:lpwstr>
  </property>
</Properties>
</file>