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4"/>
  </p:notesMasterIdLst>
  <p:sldIdLst>
    <p:sldId id="256" r:id="rId2"/>
    <p:sldId id="257" r:id="rId3"/>
    <p:sldId id="269" r:id="rId4"/>
    <p:sldId id="273" r:id="rId5"/>
    <p:sldId id="274" r:id="rId6"/>
    <p:sldId id="272" r:id="rId7"/>
    <p:sldId id="275" r:id="rId8"/>
    <p:sldId id="276" r:id="rId9"/>
    <p:sldId id="277" r:id="rId10"/>
    <p:sldId id="278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E3E"/>
    <a:srgbClr val="FAFAF6"/>
    <a:srgbClr val="458A8D"/>
    <a:srgbClr val="A91CB4"/>
    <a:srgbClr val="C50D83"/>
    <a:srgbClr val="688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9299-11C8-4333-95AD-149E34B2E02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9197D-2E77-43DC-BA91-F2710794D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8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9197D-2E77-43DC-BA91-F2710794D2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2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6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1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5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4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71C7-6106-42F3-8023-20116605A437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5269-F63A-415E-B241-A4DCA3DF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93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 advTm="10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20514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7042-sunglasses-emoji-photo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Colorful_balloon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7053" y="-576057"/>
            <a:ext cx="9304317" cy="3129737"/>
          </a:xfrm>
        </p:spPr>
        <p:txBody>
          <a:bodyPr>
            <a:normAutofit/>
          </a:bodyPr>
          <a:lstStyle/>
          <a:p>
            <a:pPr algn="ctr"/>
            <a:r>
              <a:rPr lang="ru-RU" sz="5500" b="1" dirty="0"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ТВОЙ ПЕРВЫЙ ЛИЧНЫЙ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3052" y="3618521"/>
            <a:ext cx="9448800" cy="6858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Segoe Print" panose="02000600000000000000" pitchFamily="2" charset="0"/>
              </a:rPr>
              <a:t>сельское поселение </a:t>
            </a:r>
            <a:r>
              <a:rPr lang="ru-RU" sz="4000" b="1" dirty="0" err="1">
                <a:latin typeface="Segoe Print" panose="02000600000000000000" pitchFamily="2" charset="0"/>
              </a:rPr>
              <a:t>Ларьяк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1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448B12D-09D0-4571-91E4-240825F9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322" y="0"/>
            <a:ext cx="8610600" cy="12930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Segoe Print" panose="02000600000000000000" pitchFamily="2" charset="0"/>
              </a:rPr>
              <a:t>У поселения тоже есть бюджет и стратегия планирования бюджета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7F679-AAA3-4483-8CE4-79C7FB2D6649}"/>
              </a:ext>
            </a:extLst>
          </p:cNvPr>
          <p:cNvSpPr txBox="1"/>
          <p:nvPr/>
        </p:nvSpPr>
        <p:spPr>
          <a:xfrm rot="16200000">
            <a:off x="-362099" y="2894498"/>
            <a:ext cx="242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ДОХОДЫ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 ПОСЕЛЕНИЯ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5AF7AF2D-2A54-4FF4-B584-5BB350D31A6E}"/>
              </a:ext>
            </a:extLst>
          </p:cNvPr>
          <p:cNvSpPr/>
          <p:nvPr/>
        </p:nvSpPr>
        <p:spPr>
          <a:xfrm rot="16200000">
            <a:off x="1947552" y="1589917"/>
            <a:ext cx="414219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25D0D8F-A577-4D8D-B7AA-E710E700C9F5}"/>
              </a:ext>
            </a:extLst>
          </p:cNvPr>
          <p:cNvSpPr/>
          <p:nvPr/>
        </p:nvSpPr>
        <p:spPr>
          <a:xfrm rot="16200000">
            <a:off x="1922798" y="3208038"/>
            <a:ext cx="414217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4D68702-D8BC-41F0-830D-B64522E328CC}"/>
              </a:ext>
            </a:extLst>
          </p:cNvPr>
          <p:cNvSpPr/>
          <p:nvPr/>
        </p:nvSpPr>
        <p:spPr>
          <a:xfrm rot="16200000">
            <a:off x="1373689" y="4826156"/>
            <a:ext cx="414218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4E73A-32B2-4CB4-9BAC-8554D69F6C46}"/>
              </a:ext>
            </a:extLst>
          </p:cNvPr>
          <p:cNvSpPr txBox="1"/>
          <p:nvPr/>
        </p:nvSpPr>
        <p:spPr>
          <a:xfrm>
            <a:off x="2459114" y="1302137"/>
            <a:ext cx="1044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>
                <a:solidFill>
                  <a:srgbClr val="C50D83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2400" b="1" dirty="0">
                <a:solidFill>
                  <a:srgbClr val="C50D83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– поступления в бюджет от уплаты налогов, установленных Налоговым Кодексом Российской Федерации </a:t>
            </a:r>
            <a:endParaRPr lang="ru-RU" sz="2400" b="1" dirty="0">
              <a:solidFill>
                <a:srgbClr val="C50D83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3385E-9906-4774-AA67-4F412FC34E46}"/>
              </a:ext>
            </a:extLst>
          </p:cNvPr>
          <p:cNvSpPr txBox="1"/>
          <p:nvPr/>
        </p:nvSpPr>
        <p:spPr>
          <a:xfrm>
            <a:off x="2565564" y="2716559"/>
            <a:ext cx="89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>
                <a:solidFill>
                  <a:srgbClr val="A91CB4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2400" b="1" dirty="0">
                <a:solidFill>
                  <a:srgbClr val="A91CB4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– поступления от уплаты других пошлин и сборов, установленных законодательством, а также штрафов за нарушение законодательства </a:t>
            </a:r>
            <a:endParaRPr lang="ru-RU" sz="2400" b="1" dirty="0">
              <a:solidFill>
                <a:srgbClr val="A91CB4"/>
              </a:solidFill>
              <a:latin typeface="Segoe Script" panose="030B0504020000000003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8882D-030A-4F8C-8236-D6FE112B0A36}"/>
              </a:ext>
            </a:extLst>
          </p:cNvPr>
          <p:cNvSpPr txBox="1"/>
          <p:nvPr/>
        </p:nvSpPr>
        <p:spPr>
          <a:xfrm>
            <a:off x="1855352" y="4615322"/>
            <a:ext cx="1033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458A8D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800" b="1" dirty="0">
                <a:solidFill>
                  <a:srgbClr val="458A8D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– поступления от других Бюджетов бюджетной системы, организаций, граждан</a:t>
            </a:r>
            <a:endParaRPr lang="ru-RU" sz="2800" b="1" dirty="0">
              <a:solidFill>
                <a:srgbClr val="458A8D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0B299-08BF-4DE9-A4B8-5CFE72E87A0D}"/>
              </a:ext>
            </a:extLst>
          </p:cNvPr>
          <p:cNvSpPr txBox="1"/>
          <p:nvPr/>
        </p:nvSpPr>
        <p:spPr>
          <a:xfrm>
            <a:off x="967200" y="6214410"/>
            <a:ext cx="1051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БЮДЖЕТ ПОСЕЛЕНИЯ ПЛАНИРУЕТСЯ НА 3 ГОДА</a:t>
            </a:r>
          </a:p>
        </p:txBody>
      </p:sp>
    </p:spTree>
    <p:extLst>
      <p:ext uri="{BB962C8B-B14F-4D97-AF65-F5344CB8AC3E}">
        <p14:creationId xmlns:p14="http://schemas.microsoft.com/office/powerpoint/2010/main" val="253808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539" y="260145"/>
            <a:ext cx="10788922" cy="59436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Расходы</a:t>
            </a:r>
            <a:r>
              <a:rPr lang="ru-RU" sz="4000" b="1" i="1" dirty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бюджета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73" y="2913130"/>
            <a:ext cx="2232154" cy="15434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2121877" y="3892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36" name="Группа 135"/>
          <p:cNvGrpSpPr/>
          <p:nvPr/>
        </p:nvGrpSpPr>
        <p:grpSpPr>
          <a:xfrm>
            <a:off x="296043" y="717024"/>
            <a:ext cx="11599913" cy="6133587"/>
            <a:chOff x="891002" y="671486"/>
            <a:chExt cx="11599913" cy="7099623"/>
          </a:xfrm>
          <a:gradFill>
            <a:gsLst>
              <a:gs pos="36482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Овал 6"/>
            <p:cNvSpPr/>
            <p:nvPr/>
          </p:nvSpPr>
          <p:spPr>
            <a:xfrm>
              <a:off x="2890949" y="874711"/>
              <a:ext cx="2327335" cy="1643444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Общегосударственные вопросы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5315435" y="5356672"/>
              <a:ext cx="2606033" cy="2414437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Национальная безопасность и правоохранительная деятельность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948750" y="5531159"/>
              <a:ext cx="1929449" cy="1863020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Национальная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экономика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335410" y="4709051"/>
              <a:ext cx="2155505" cy="1987102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Жилищно-коммунальное хозяйство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022522" y="5506498"/>
              <a:ext cx="2022934" cy="2114786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Охрана</a:t>
              </a:r>
              <a:r>
                <a:rPr lang="ru-RU" sz="1400" b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окружающей среды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174517" y="5902292"/>
              <a:ext cx="1944974" cy="174685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Образование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9709799" y="2373406"/>
              <a:ext cx="1822470" cy="205487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i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Культура, кинематография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1002" y="1488360"/>
              <a:ext cx="1779285" cy="1618281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Социальная политика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02255" y="671486"/>
              <a:ext cx="1970359" cy="1575929"/>
            </a:xfrm>
            <a:prstGeom prst="ellipse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Физическая культура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972987" y="3553061"/>
              <a:ext cx="1858483" cy="13826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Прочие </a:t>
              </a:r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664" y="767778"/>
              <a:ext cx="679592" cy="797228"/>
            </a:xfrm>
            <a:prstGeom prst="rect">
              <a:avLst/>
            </a:prstGeom>
            <a:grp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6825" y="2677620"/>
              <a:ext cx="895423" cy="822152"/>
            </a:xfrm>
            <a:prstGeom prst="rect">
              <a:avLst/>
            </a:prstGeom>
            <a:grpFill/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7" y="1688404"/>
              <a:ext cx="850754" cy="652399"/>
            </a:xfrm>
            <a:prstGeom prst="rect">
              <a:avLst/>
            </a:prstGeom>
            <a:grp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109" y="6135017"/>
              <a:ext cx="1136285" cy="779386"/>
            </a:xfrm>
            <a:prstGeom prst="rect">
              <a:avLst/>
            </a:prstGeom>
            <a:grp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995" y="4926669"/>
              <a:ext cx="1090941" cy="860006"/>
            </a:xfrm>
            <a:prstGeom prst="rect">
              <a:avLst/>
            </a:prstGeom>
            <a:grp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5245" y="5650502"/>
              <a:ext cx="1057485" cy="874208"/>
            </a:xfrm>
            <a:prstGeom prst="rect">
              <a:avLst/>
            </a:prstGeom>
            <a:grp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930" y="5998164"/>
              <a:ext cx="1156596" cy="444785"/>
            </a:xfrm>
            <a:prstGeom prst="rect">
              <a:avLst/>
            </a:prstGeom>
            <a:grpFill/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409" y="5521392"/>
              <a:ext cx="938171" cy="770081"/>
            </a:xfrm>
            <a:prstGeom prst="rect">
              <a:avLst/>
            </a:pr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302" y="1036006"/>
              <a:ext cx="672628" cy="588550"/>
            </a:xfrm>
            <a:prstGeom prst="rect">
              <a:avLst/>
            </a:prstGeom>
            <a:grpFill/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80463" y="3667421"/>
              <a:ext cx="866022" cy="568482"/>
            </a:xfrm>
            <a:prstGeom prst="rect">
              <a:avLst/>
            </a:prstGeom>
            <a:grpFill/>
          </p:spPr>
        </p:pic>
        <p:cxnSp>
          <p:nvCxnSpPr>
            <p:cNvPr id="76" name="Прямая со стрелкой 75"/>
            <p:cNvCxnSpPr>
              <a:cxnSpLocks/>
              <a:stCxn id="7" idx="5"/>
            </p:cNvCxnSpPr>
            <p:nvPr/>
          </p:nvCxnSpPr>
          <p:spPr>
            <a:xfrm>
              <a:off x="4877454" y="2277479"/>
              <a:ext cx="544397" cy="689431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cxnSpLocks/>
              <a:stCxn id="16" idx="4"/>
              <a:endCxn id="6" idx="0"/>
            </p:cNvCxnSpPr>
            <p:nvPr/>
          </p:nvCxnSpPr>
          <p:spPr>
            <a:xfrm flipH="1">
              <a:off x="6387309" y="2247414"/>
              <a:ext cx="126" cy="966063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15" idx="5"/>
            </p:cNvCxnSpPr>
            <p:nvPr/>
          </p:nvCxnSpPr>
          <p:spPr>
            <a:xfrm>
              <a:off x="2409717" y="2869649"/>
              <a:ext cx="2144933" cy="593203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cxnSpLocks/>
              <a:stCxn id="17" idx="6"/>
              <a:endCxn id="6" idx="1"/>
            </p:cNvCxnSpPr>
            <p:nvPr/>
          </p:nvCxnSpPr>
          <p:spPr>
            <a:xfrm flipV="1">
              <a:off x="2831470" y="4106758"/>
              <a:ext cx="2439762" cy="137622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cxnSpLocks/>
              <a:stCxn id="10" idx="7"/>
            </p:cNvCxnSpPr>
            <p:nvPr/>
          </p:nvCxnSpPr>
          <p:spPr>
            <a:xfrm flipV="1">
              <a:off x="2595638" y="4604182"/>
              <a:ext cx="2408267" cy="1199811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cxnSpLocks/>
              <a:stCxn id="8" idx="3"/>
            </p:cNvCxnSpPr>
            <p:nvPr/>
          </p:nvCxnSpPr>
          <p:spPr>
            <a:xfrm flipH="1">
              <a:off x="7332213" y="3457154"/>
              <a:ext cx="1280524" cy="3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cxnSpLocks/>
            </p:cNvCxnSpPr>
            <p:nvPr/>
          </p:nvCxnSpPr>
          <p:spPr>
            <a:xfrm flipH="1" flipV="1">
              <a:off x="7886772" y="4117470"/>
              <a:ext cx="2662961" cy="73465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cxnSpLocks/>
              <a:stCxn id="11" idx="1"/>
            </p:cNvCxnSpPr>
            <p:nvPr/>
          </p:nvCxnSpPr>
          <p:spPr>
            <a:xfrm flipH="1" flipV="1">
              <a:off x="7914715" y="4604182"/>
              <a:ext cx="2736361" cy="395874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>
              <a:cxnSpLocks/>
              <a:stCxn id="13" idx="1"/>
            </p:cNvCxnSpPr>
            <p:nvPr/>
          </p:nvCxnSpPr>
          <p:spPr>
            <a:xfrm flipH="1" flipV="1">
              <a:off x="7803101" y="5186486"/>
              <a:ext cx="656251" cy="971627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>
              <a:cxnSpLocks/>
              <a:stCxn id="12" idx="7"/>
            </p:cNvCxnSpPr>
            <p:nvPr/>
          </p:nvCxnSpPr>
          <p:spPr>
            <a:xfrm flipV="1">
              <a:off x="4749204" y="5288365"/>
              <a:ext cx="524680" cy="527836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cxnSpLocks/>
            </p:cNvCxnSpPr>
            <p:nvPr/>
          </p:nvCxnSpPr>
          <p:spPr>
            <a:xfrm flipH="1" flipV="1">
              <a:off x="6559970" y="4884201"/>
              <a:ext cx="58482" cy="343652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7703436" y="1472362"/>
              <a:ext cx="1908468" cy="1984794"/>
            </a:xfrm>
            <a:custGeom>
              <a:avLst/>
              <a:gdLst>
                <a:gd name="connsiteX0" fmla="*/ 0 w 1968353"/>
                <a:gd name="connsiteY0" fmla="*/ 671738 h 1343476"/>
                <a:gd name="connsiteX1" fmla="*/ 984177 w 1968353"/>
                <a:gd name="connsiteY1" fmla="*/ 0 h 1343476"/>
                <a:gd name="connsiteX2" fmla="*/ 1968354 w 1968353"/>
                <a:gd name="connsiteY2" fmla="*/ 671738 h 1343476"/>
                <a:gd name="connsiteX3" fmla="*/ 984177 w 1968353"/>
                <a:gd name="connsiteY3" fmla="*/ 1343476 h 1343476"/>
                <a:gd name="connsiteX4" fmla="*/ 0 w 1968353"/>
                <a:gd name="connsiteY4" fmla="*/ 671738 h 1343476"/>
                <a:gd name="connsiteX0" fmla="*/ 187 w 1968541"/>
                <a:gd name="connsiteY0" fmla="*/ 671738 h 1778190"/>
                <a:gd name="connsiteX1" fmla="*/ 984364 w 1968541"/>
                <a:gd name="connsiteY1" fmla="*/ 0 h 1778190"/>
                <a:gd name="connsiteX2" fmla="*/ 1968541 w 1968541"/>
                <a:gd name="connsiteY2" fmla="*/ 671738 h 1778190"/>
                <a:gd name="connsiteX3" fmla="*/ 924403 w 1968541"/>
                <a:gd name="connsiteY3" fmla="*/ 1778190 h 1778190"/>
                <a:gd name="connsiteX4" fmla="*/ 187 w 1968541"/>
                <a:gd name="connsiteY4" fmla="*/ 671738 h 1778190"/>
                <a:gd name="connsiteX0" fmla="*/ 121 w 1968475"/>
                <a:gd name="connsiteY0" fmla="*/ 791659 h 1898111"/>
                <a:gd name="connsiteX1" fmla="*/ 879367 w 1968475"/>
                <a:gd name="connsiteY1" fmla="*/ 0 h 1898111"/>
                <a:gd name="connsiteX2" fmla="*/ 1968475 w 1968475"/>
                <a:gd name="connsiteY2" fmla="*/ 791659 h 1898111"/>
                <a:gd name="connsiteX3" fmla="*/ 924337 w 1968475"/>
                <a:gd name="connsiteY3" fmla="*/ 1898111 h 1898111"/>
                <a:gd name="connsiteX4" fmla="*/ 121 w 1968475"/>
                <a:gd name="connsiteY4" fmla="*/ 791659 h 1898111"/>
                <a:gd name="connsiteX0" fmla="*/ 74 w 1923457"/>
                <a:gd name="connsiteY0" fmla="*/ 818703 h 1929456"/>
                <a:gd name="connsiteX1" fmla="*/ 879320 w 1923457"/>
                <a:gd name="connsiteY1" fmla="*/ 27044 h 1929456"/>
                <a:gd name="connsiteX2" fmla="*/ 1923457 w 1923457"/>
                <a:gd name="connsiteY2" fmla="*/ 383988 h 1929456"/>
                <a:gd name="connsiteX3" fmla="*/ 924290 w 1923457"/>
                <a:gd name="connsiteY3" fmla="*/ 1925155 h 1929456"/>
                <a:gd name="connsiteX4" fmla="*/ 74 w 1923457"/>
                <a:gd name="connsiteY4" fmla="*/ 818703 h 1929456"/>
                <a:gd name="connsiteX0" fmla="*/ 136 w 1608725"/>
                <a:gd name="connsiteY0" fmla="*/ 514975 h 1906658"/>
                <a:gd name="connsiteX1" fmla="*/ 564588 w 1608725"/>
                <a:gd name="connsiteY1" fmla="*/ 8129 h 1906658"/>
                <a:gd name="connsiteX2" fmla="*/ 1608725 w 1608725"/>
                <a:gd name="connsiteY2" fmla="*/ 365073 h 1906658"/>
                <a:gd name="connsiteX3" fmla="*/ 609558 w 1608725"/>
                <a:gd name="connsiteY3" fmla="*/ 1906240 h 1906658"/>
                <a:gd name="connsiteX4" fmla="*/ 136 w 1608725"/>
                <a:gd name="connsiteY4" fmla="*/ 514975 h 1906658"/>
                <a:gd name="connsiteX0" fmla="*/ 75 w 1908468"/>
                <a:gd name="connsiteY0" fmla="*/ 372569 h 1898748"/>
                <a:gd name="connsiteX1" fmla="*/ 864331 w 1908468"/>
                <a:gd name="connsiteY1" fmla="*/ 634 h 1898748"/>
                <a:gd name="connsiteX2" fmla="*/ 1908468 w 1908468"/>
                <a:gd name="connsiteY2" fmla="*/ 357578 h 1898748"/>
                <a:gd name="connsiteX3" fmla="*/ 909301 w 1908468"/>
                <a:gd name="connsiteY3" fmla="*/ 1898745 h 1898748"/>
                <a:gd name="connsiteX4" fmla="*/ 75 w 1908468"/>
                <a:gd name="connsiteY4" fmla="*/ 372569 h 18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468" h="1898748">
                  <a:moveTo>
                    <a:pt x="75" y="372569"/>
                  </a:moveTo>
                  <a:cubicBezTo>
                    <a:pt x="-7420" y="56217"/>
                    <a:pt x="546266" y="3132"/>
                    <a:pt x="864331" y="634"/>
                  </a:cubicBezTo>
                  <a:cubicBezTo>
                    <a:pt x="1182396" y="-1864"/>
                    <a:pt x="1908468" y="-13413"/>
                    <a:pt x="1908468" y="357578"/>
                  </a:cubicBezTo>
                  <a:cubicBezTo>
                    <a:pt x="1908468" y="728569"/>
                    <a:pt x="1227366" y="1896247"/>
                    <a:pt x="909301" y="1898745"/>
                  </a:cubicBezTo>
                  <a:cubicBezTo>
                    <a:pt x="591236" y="1901243"/>
                    <a:pt x="7570" y="688921"/>
                    <a:pt x="75" y="372569"/>
                  </a:cubicBezTo>
                  <a:close/>
                </a:path>
              </a:pathLst>
            </a:custGeom>
            <a:gradFill>
              <a:gsLst>
                <a:gs pos="36482">
                  <a:srgbClr val="FFC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Национальная 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rPr>
                <a:t>оборона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274" y="1557640"/>
              <a:ext cx="597013" cy="80081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412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0560" y="2303646"/>
            <a:ext cx="9908033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8382" y="4862499"/>
            <a:ext cx="398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экономики и финансов</a:t>
            </a:r>
          </a:p>
          <a:p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8(3462) 21-40-43</a:t>
            </a:r>
          </a:p>
          <a:p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admlariak@mail.ru</a:t>
            </a:r>
            <a:endParaRPr lang="ru-RU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Трехмерная модель 3" descr="Эмодзи «Огонь»">
                <a:extLst>
                  <a:ext uri="{FF2B5EF4-FFF2-40B4-BE49-F238E27FC236}">
                    <a16:creationId xmlns:a16="http://schemas.microsoft.com/office/drawing/2014/main" id="{D8636CE5-3056-4F06-920A-84509DEABA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117638"/>
                  </p:ext>
                </p:extLst>
              </p:nvPr>
            </p:nvGraphicFramePr>
            <p:xfrm>
              <a:off x="2390274" y="2791326"/>
              <a:ext cx="3266872" cy="380138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66872" cy="3801380"/>
                    </a:xfrm>
                    <a:prstGeom prst="rect">
                      <a:avLst/>
                    </a:prstGeom>
                  </am3d:spPr>
                  <am3d:camera>
                    <am3d:pos x="0" y="0" z="661476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70218" d="1000000"/>
                    <am3d:preTrans dx="-864279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1837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Трехмерная модель 3" descr="Эмодзи «Огонь»">
                <a:extLst>
                  <a:ext uri="{FF2B5EF4-FFF2-40B4-BE49-F238E27FC236}">
                    <a16:creationId xmlns:a16="http://schemas.microsoft.com/office/drawing/2014/main" id="{D8636CE5-3056-4F06-920A-84509DEABA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274" y="2791326"/>
                <a:ext cx="3266872" cy="38013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20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ACB7D447-753D-4AC0-80D4-768A730F7EE0}"/>
              </a:ext>
            </a:extLst>
          </p:cNvPr>
          <p:cNvSpPr/>
          <p:nvPr/>
        </p:nvSpPr>
        <p:spPr>
          <a:xfrm>
            <a:off x="1989221" y="1597056"/>
            <a:ext cx="9111006" cy="4647227"/>
          </a:xfrm>
          <a:prstGeom prst="horizontalScroll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1662" y="613717"/>
            <a:ext cx="10141631" cy="76635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F4049-98EB-4143-8377-3960A31EEA0C}"/>
              </a:ext>
            </a:extLst>
          </p:cNvPr>
          <p:cNvSpPr txBox="1"/>
          <p:nvPr/>
        </p:nvSpPr>
        <p:spPr>
          <a:xfrm>
            <a:off x="3101166" y="2782669"/>
            <a:ext cx="68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БЮДЖЕТ – ЭТО ПЛАН </a:t>
            </a:r>
          </a:p>
          <a:p>
            <a:r>
              <a:rPr lang="ru-RU" b="1" i="1" dirty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ДОХОДОВ И РАСХОДОВ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FB90-D910-40F7-AD28-889C1419F9A9}"/>
              </a:ext>
            </a:extLst>
          </p:cNvPr>
          <p:cNvSpPr txBox="1"/>
          <p:nvPr/>
        </p:nvSpPr>
        <p:spPr>
          <a:xfrm>
            <a:off x="4229153" y="3920669"/>
            <a:ext cx="1014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Segoe Print" panose="02000600000000000000" pitchFamily="2" charset="0"/>
              </a:rPr>
              <a:t>бюджет позволяет контролировать</a:t>
            </a:r>
          </a:p>
          <a:p>
            <a:r>
              <a:rPr lang="ru-RU" sz="2400" i="1" dirty="0">
                <a:solidFill>
                  <a:srgbClr val="002060"/>
                </a:solidFill>
                <a:latin typeface="Segoe Print" panose="02000600000000000000" pitchFamily="2" charset="0"/>
              </a:rPr>
              <a:t> деньги и правильно их распределять</a:t>
            </a:r>
          </a:p>
        </p:txBody>
      </p:sp>
    </p:spTree>
    <p:extLst>
      <p:ext uri="{BB962C8B-B14F-4D97-AF65-F5344CB8AC3E}">
        <p14:creationId xmlns:p14="http://schemas.microsoft.com/office/powerpoint/2010/main" val="325974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7" y="257492"/>
            <a:ext cx="10141631" cy="1595058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ТВОИ ДОХОДЫ</a:t>
            </a:r>
            <a:b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60970-EDA2-4C62-9E2F-CBFE3AF04167}"/>
              </a:ext>
            </a:extLst>
          </p:cNvPr>
          <p:cNvSpPr txBox="1"/>
          <p:nvPr/>
        </p:nvSpPr>
        <p:spPr>
          <a:xfrm>
            <a:off x="4747099" y="1102578"/>
            <a:ext cx="626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i="1" dirty="0">
                <a:solidFill>
                  <a:srgbClr val="FFFF00"/>
                </a:solidFill>
                <a:latin typeface="Segoe Print" panose="02000600000000000000" pitchFamily="2" charset="0"/>
              </a:rPr>
              <a:t>КАРМАННЫЕ ДЕНЬГИ;</a:t>
            </a:r>
          </a:p>
          <a:p>
            <a:pPr marL="571500" indent="-571500">
              <a:buFontTx/>
              <a:buChar char="-"/>
            </a:pPr>
            <a:endParaRPr lang="ru-RU" sz="8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ru-RU" sz="3600" i="1" dirty="0">
                <a:solidFill>
                  <a:srgbClr val="FFFF00"/>
                </a:solidFill>
                <a:latin typeface="Segoe Print" panose="02000600000000000000" pitchFamily="2" charset="0"/>
              </a:rPr>
              <a:t>ОПЛАТА ЗА ДОПОЛНИТЕЛЬНЫЕ  ОБЯЗАННОСТИ;</a:t>
            </a:r>
          </a:p>
          <a:p>
            <a:pPr marL="571500" indent="-571500">
              <a:buFontTx/>
              <a:buChar char="-"/>
            </a:pPr>
            <a:endParaRPr lang="ru-RU" sz="36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ru-RU" sz="3600" i="1" dirty="0">
                <a:solidFill>
                  <a:srgbClr val="FFFF00"/>
                </a:solidFill>
                <a:latin typeface="Segoe Print" panose="02000600000000000000" pitchFamily="2" charset="0"/>
              </a:rPr>
              <a:t>ОПЛАТА ЗА РАБОТУ ДЛЯ НЕСОВЕРШЕННОЛЕТНИХ ДЕТЕЙ.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BFCF7E-E022-437B-8926-14FCA7E6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162" y="1852550"/>
            <a:ext cx="4171859" cy="29203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57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>
            <a:extLst>
              <a:ext uri="{FF2B5EF4-FFF2-40B4-BE49-F238E27FC236}">
                <a16:creationId xmlns:a16="http://schemas.microsoft.com/office/drawing/2014/main" id="{36C17A66-0105-47AC-86AB-D0BC2A7ACC54}"/>
              </a:ext>
            </a:extLst>
          </p:cNvPr>
          <p:cNvSpPr/>
          <p:nvPr/>
        </p:nvSpPr>
        <p:spPr>
          <a:xfrm>
            <a:off x="131691" y="1327281"/>
            <a:ext cx="6745119" cy="3827090"/>
          </a:xfrm>
          <a:prstGeom prst="cloud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84" y="604203"/>
            <a:ext cx="10141631" cy="76635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ТВОИ РАСХОДЫ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60970-EDA2-4C62-9E2F-CBFE3AF04167}"/>
              </a:ext>
            </a:extLst>
          </p:cNvPr>
          <p:cNvSpPr txBox="1"/>
          <p:nvPr/>
        </p:nvSpPr>
        <p:spPr>
          <a:xfrm>
            <a:off x="1839579" y="2086584"/>
            <a:ext cx="621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ИГРЫ;</a:t>
            </a:r>
          </a:p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СЛАДОСТИ;</a:t>
            </a:r>
          </a:p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КИНО;</a:t>
            </a:r>
          </a:p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ДРУГИЕ МЕЛКИЕ  РАДОСТИ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90206177-3547-464A-B01E-06DFEC034633}"/>
              </a:ext>
            </a:extLst>
          </p:cNvPr>
          <p:cNvSpPr/>
          <p:nvPr/>
        </p:nvSpPr>
        <p:spPr>
          <a:xfrm>
            <a:off x="6566024" y="3720687"/>
            <a:ext cx="5131231" cy="2533110"/>
          </a:xfrm>
          <a:prstGeom prst="cloud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3634A-2FE9-48D8-8E6C-E2DAA843FD09}"/>
              </a:ext>
            </a:extLst>
          </p:cNvPr>
          <p:cNvSpPr txBox="1"/>
          <p:nvPr/>
        </p:nvSpPr>
        <p:spPr>
          <a:xfrm>
            <a:off x="6997354" y="4262562"/>
            <a:ext cx="4268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ТВОИ  РАСХОДЫ  ЗАВИСЯТ 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ОТ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192053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: стрелка влево-вправо 3">
            <a:extLst>
              <a:ext uri="{FF2B5EF4-FFF2-40B4-BE49-F238E27FC236}">
                <a16:creationId xmlns:a16="http://schemas.microsoft.com/office/drawing/2014/main" id="{D32F9AA9-7A42-4BA9-84DC-E5EC5DF002B7}"/>
              </a:ext>
            </a:extLst>
          </p:cNvPr>
          <p:cNvSpPr/>
          <p:nvPr/>
        </p:nvSpPr>
        <p:spPr>
          <a:xfrm rot="21211335">
            <a:off x="4763302" y="1131632"/>
            <a:ext cx="3474319" cy="1320191"/>
          </a:xfrm>
          <a:prstGeom prst="leftRightArrowCallout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Segoe Print" panose="02000600000000000000" pitchFamily="2" charset="0"/>
              </a:rPr>
              <a:t>Бюджет состоит из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53515A6-6AE5-4873-9BC0-705AB646BB20}"/>
              </a:ext>
            </a:extLst>
          </p:cNvPr>
          <p:cNvSpPr/>
          <p:nvPr/>
        </p:nvSpPr>
        <p:spPr>
          <a:xfrm>
            <a:off x="2080349" y="1796766"/>
            <a:ext cx="1978304" cy="914400"/>
          </a:xfrm>
          <a:prstGeom prst="ellipse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Доходы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8EC541C-B0BC-4098-B809-965F03E834E7}"/>
              </a:ext>
            </a:extLst>
          </p:cNvPr>
          <p:cNvSpPr/>
          <p:nvPr/>
        </p:nvSpPr>
        <p:spPr>
          <a:xfrm>
            <a:off x="9272337" y="694850"/>
            <a:ext cx="2085474" cy="914400"/>
          </a:xfrm>
          <a:prstGeom prst="ellipse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Segoe Print" panose="02000600000000000000" pitchFamily="2" charset="0"/>
              </a:rPr>
              <a:t>Расходы</a:t>
            </a:r>
          </a:p>
        </p:txBody>
      </p:sp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D3F23CEA-44FB-48F9-A80C-63734C2A1D15}"/>
              </a:ext>
            </a:extLst>
          </p:cNvPr>
          <p:cNvSpPr/>
          <p:nvPr/>
        </p:nvSpPr>
        <p:spPr>
          <a:xfrm>
            <a:off x="208547" y="3587233"/>
            <a:ext cx="5421028" cy="2197768"/>
          </a:xfrm>
          <a:prstGeom prst="stripedRight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ysClr val="windowText" lastClr="0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научись эффективно расходовать свои доходы</a:t>
            </a:r>
            <a:endParaRPr lang="ru-RU" sz="2400" dirty="0">
              <a:solidFill>
                <a:sysClr val="windowText" lastClr="0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2F29A77-BC93-4252-93DE-CA9C09329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4164" y="2862239"/>
            <a:ext cx="3474320" cy="33777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5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24b74b-92cb-53fe-9924-135cbea5e547 (1000×750) — Яндекс Браузер">
            <a:extLst>
              <a:ext uri="{FF2B5EF4-FFF2-40B4-BE49-F238E27FC236}">
                <a16:creationId xmlns:a16="http://schemas.microsoft.com/office/drawing/2014/main" id="{150068E1-0A7A-4618-8B6A-9C3DA60EC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16130" r="17907" b="7371"/>
          <a:stretch/>
        </p:blipFill>
        <p:spPr>
          <a:xfrm>
            <a:off x="0" y="3818022"/>
            <a:ext cx="5165558" cy="30800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558" y="272716"/>
            <a:ext cx="8547681" cy="4467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СТРАТЕГИЯ    УПРАВЛЕНИЯ</a:t>
            </a:r>
            <a:br>
              <a:rPr lang="ru-RU" sz="2700" b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B0F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  ЛИЧНЫМ    БЮДЖЕТОМ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Деньги играют большую роль в жизни каждого человека, </a:t>
            </a:r>
            <a:b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поэтому важно уметь ими управлять. </a:t>
            </a:r>
            <a:b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Личный финансовый план - стратегия достижения финансовых</a:t>
            </a:r>
            <a:b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целей человека с максимально эффективным использованием имеющихся на сегодня финансовых инструментов, исходя из финансового состояния</a:t>
            </a:r>
            <a:r>
              <a:rPr lang="ru-RU" sz="20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. </a:t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7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4E90A39-C5A7-4C9D-9625-49617EB55948}"/>
              </a:ext>
            </a:extLst>
          </p:cNvPr>
          <p:cNvSpPr/>
          <p:nvPr/>
        </p:nvSpPr>
        <p:spPr>
          <a:xfrm rot="16200000">
            <a:off x="2878423" y="1612212"/>
            <a:ext cx="252157" cy="526272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D58BD-7D84-4C9B-9BE8-2F3A2C8DF50B}"/>
              </a:ext>
            </a:extLst>
          </p:cNvPr>
          <p:cNvSpPr txBox="1"/>
          <p:nvPr/>
        </p:nvSpPr>
        <p:spPr>
          <a:xfrm>
            <a:off x="493787" y="1490627"/>
            <a:ext cx="270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Segoe Print" panose="02000600000000000000" pitchFamily="2" charset="0"/>
              </a:rPr>
              <a:t>доходы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73992-878B-40B5-BEAA-48C71A1801D2}"/>
              </a:ext>
            </a:extLst>
          </p:cNvPr>
          <p:cNvSpPr txBox="1"/>
          <p:nvPr/>
        </p:nvSpPr>
        <p:spPr>
          <a:xfrm>
            <a:off x="3004501" y="1556989"/>
            <a:ext cx="4128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latin typeface="Segoe Print" panose="02000600000000000000" pitchFamily="2" charset="0"/>
              </a:rPr>
              <a:t>ЕЖЕДНЕВНЫЕ РАСХОДЫ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448B12D-09D0-4571-91E4-240825F9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636" y="179693"/>
            <a:ext cx="8610600" cy="12930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1 вариант:   </a:t>
            </a:r>
            <a:r>
              <a:rPr lang="ru-RU" sz="2000" b="1" dirty="0">
                <a:latin typeface="Segoe Print" panose="02000600000000000000" pitchFamily="2" charset="0"/>
              </a:rPr>
              <a:t>бесконтрольное расходование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17FD55-54C9-4631-9931-16747EC5A4C3}"/>
              </a:ext>
            </a:extLst>
          </p:cNvPr>
          <p:cNvSpPr/>
          <p:nvPr/>
        </p:nvSpPr>
        <p:spPr>
          <a:xfrm>
            <a:off x="910653" y="3719066"/>
            <a:ext cx="4463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Все полученные доходы тратятся на необязательные потребности (сладости, игры).  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 результате таких расходов   нет эффективного итога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6B032-9870-4024-8C20-3F6C5E74E7FC}"/>
              </a:ext>
            </a:extLst>
          </p:cNvPr>
          <p:cNvSpPr txBox="1"/>
          <p:nvPr/>
        </p:nvSpPr>
        <p:spPr>
          <a:xfrm>
            <a:off x="7703078" y="4073009"/>
            <a:ext cx="346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К таким расходам применимо выражение – «деньги на ветер»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C72A0D-007A-4BF0-A27E-FEC5383A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48" y="1830724"/>
            <a:ext cx="701101" cy="341406"/>
          </a:xfrm>
          <a:prstGeom prst="rect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Трехмерная модель 1" descr="Эмодзи «Палец вниз»">
                <a:extLst>
                  <a:ext uri="{FF2B5EF4-FFF2-40B4-BE49-F238E27FC236}">
                    <a16:creationId xmlns:a16="http://schemas.microsoft.com/office/drawing/2014/main" id="{7EBDFB99-A0F9-49E7-826F-D590CB3FAD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0246239"/>
                  </p:ext>
                </p:extLst>
              </p:nvPr>
            </p:nvGraphicFramePr>
            <p:xfrm>
              <a:off x="8283379" y="1492345"/>
              <a:ext cx="1808239" cy="18849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08239" cy="1884982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1477901" dy="-18000000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7291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Трехмерная модель 1" descr="Эмодзи «Палец вниз»">
                <a:extLst>
                  <a:ext uri="{FF2B5EF4-FFF2-40B4-BE49-F238E27FC236}">
                    <a16:creationId xmlns:a16="http://schemas.microsoft.com/office/drawing/2014/main" id="{7EBDFB99-A0F9-49E7-826F-D590CB3FAD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3379" y="1492345"/>
                <a:ext cx="1808239" cy="1884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95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4E90A39-C5A7-4C9D-9625-49617EB55948}"/>
              </a:ext>
            </a:extLst>
          </p:cNvPr>
          <p:cNvSpPr/>
          <p:nvPr/>
        </p:nvSpPr>
        <p:spPr>
          <a:xfrm rot="16200000">
            <a:off x="3134471" y="2122416"/>
            <a:ext cx="266330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D58BD-7D84-4C9B-9BE8-2F3A2C8DF50B}"/>
              </a:ext>
            </a:extLst>
          </p:cNvPr>
          <p:cNvSpPr txBox="1"/>
          <p:nvPr/>
        </p:nvSpPr>
        <p:spPr>
          <a:xfrm>
            <a:off x="290223" y="1971131"/>
            <a:ext cx="2702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  <a:latin typeface="Segoe Print" panose="02000600000000000000" pitchFamily="2" charset="0"/>
              </a:rPr>
              <a:t>доходы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73992-878B-40B5-BEAA-48C71A1801D2}"/>
              </a:ext>
            </a:extLst>
          </p:cNvPr>
          <p:cNvSpPr txBox="1"/>
          <p:nvPr/>
        </p:nvSpPr>
        <p:spPr>
          <a:xfrm>
            <a:off x="3565363" y="1969364"/>
            <a:ext cx="309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  <a:latin typeface="Segoe Print" panose="02000600000000000000" pitchFamily="2" charset="0"/>
              </a:rPr>
              <a:t>копилка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448B12D-09D0-4571-91E4-240825F9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56" y="149628"/>
            <a:ext cx="8610600" cy="12930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Print" panose="02000600000000000000" pitchFamily="2" charset="0"/>
              </a:rPr>
              <a:t>2 вариант:</a:t>
            </a:r>
            <a:r>
              <a:rPr lang="ru-RU" sz="2800" b="1" dirty="0">
                <a:latin typeface="Segoe Print" panose="02000600000000000000" pitchFamily="2" charset="0"/>
              </a:rPr>
              <a:t>   сбережение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17FD55-54C9-4631-9931-16747EC5A4C3}"/>
              </a:ext>
            </a:extLst>
          </p:cNvPr>
          <p:cNvSpPr/>
          <p:nvPr/>
        </p:nvSpPr>
        <p:spPr>
          <a:xfrm>
            <a:off x="685801" y="3712312"/>
            <a:ext cx="5849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Все полученные доходы откладываются для приобретения дорогой вещи  (телефон, приставка)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6B032-9870-4024-8C20-3F6C5E74E7FC}"/>
              </a:ext>
            </a:extLst>
          </p:cNvPr>
          <p:cNvSpPr txBox="1"/>
          <p:nvPr/>
        </p:nvSpPr>
        <p:spPr>
          <a:xfrm>
            <a:off x="7622350" y="3619978"/>
            <a:ext cx="3883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 Такие расходы не могут быть ежедневными и необходимо время чтобы достигнуть цели. </a:t>
            </a:r>
          </a:p>
          <a:p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Это режим строгой экономии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3A36421-1374-4C61-9A3A-9F1ADE2E1C60}"/>
              </a:ext>
            </a:extLst>
          </p:cNvPr>
          <p:cNvSpPr/>
          <p:nvPr/>
        </p:nvSpPr>
        <p:spPr>
          <a:xfrm>
            <a:off x="6531204" y="2175412"/>
            <a:ext cx="813903" cy="511233"/>
          </a:xfrm>
          <a:prstGeom prst="mathEqual">
            <a:avLst>
              <a:gd name="adj1" fmla="val 23520"/>
              <a:gd name="adj2" fmla="val 0"/>
            </a:avLst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FD554-504B-4DF0-AB42-BDD49DB2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2530" y="1149690"/>
            <a:ext cx="3090269" cy="24183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41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4E90A39-C5A7-4C9D-9625-49617EB55948}"/>
              </a:ext>
            </a:extLst>
          </p:cNvPr>
          <p:cNvSpPr/>
          <p:nvPr/>
        </p:nvSpPr>
        <p:spPr>
          <a:xfrm rot="16200000">
            <a:off x="3949837" y="1909593"/>
            <a:ext cx="453140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D58BD-7D84-4C9B-9BE8-2F3A2C8DF50B}"/>
              </a:ext>
            </a:extLst>
          </p:cNvPr>
          <p:cNvSpPr txBox="1"/>
          <p:nvPr/>
        </p:nvSpPr>
        <p:spPr>
          <a:xfrm>
            <a:off x="290223" y="2255674"/>
            <a:ext cx="270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Segoe Print" panose="02000600000000000000" pitchFamily="2" charset="0"/>
              </a:rPr>
              <a:t>доходы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73992-878B-40B5-BEAA-48C71A1801D2}"/>
              </a:ext>
            </a:extLst>
          </p:cNvPr>
          <p:cNvSpPr txBox="1"/>
          <p:nvPr/>
        </p:nvSpPr>
        <p:spPr>
          <a:xfrm>
            <a:off x="4314628" y="2695039"/>
            <a:ext cx="297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Segoe Print" panose="02000600000000000000" pitchFamily="2" charset="0"/>
              </a:rPr>
              <a:t>копилка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448B12D-09D0-4571-91E4-240825F9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081" y="200293"/>
            <a:ext cx="8610600" cy="12930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</a:rPr>
              <a:t>3 вариант:   </a:t>
            </a:r>
            <a:r>
              <a:rPr lang="ru-RU" sz="2400" b="1" dirty="0">
                <a:latin typeface="Segoe Print" panose="02000600000000000000" pitchFamily="2" charset="0"/>
              </a:rPr>
              <a:t>комбинированный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17FD55-54C9-4631-9931-16747EC5A4C3}"/>
              </a:ext>
            </a:extLst>
          </p:cNvPr>
          <p:cNvSpPr/>
          <p:nvPr/>
        </p:nvSpPr>
        <p:spPr>
          <a:xfrm>
            <a:off x="685801" y="3712312"/>
            <a:ext cx="541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Часть дохода тратится на сладости, кино, а вторая часть откладывается для приобретения дорогой вещи ( телефон, приставка)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6B032-9870-4024-8C20-3F6C5E74E7FC}"/>
              </a:ext>
            </a:extLst>
          </p:cNvPr>
          <p:cNvSpPr txBox="1"/>
          <p:nvPr/>
        </p:nvSpPr>
        <p:spPr>
          <a:xfrm>
            <a:off x="5494735" y="5035751"/>
            <a:ext cx="3883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  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Такое распределение наиболее эффективно, нет жесткого режима экономии, но при этом достигается желаемая цель</a:t>
            </a: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3A36421-1374-4C61-9A3A-9F1ADE2E1C60}"/>
              </a:ext>
            </a:extLst>
          </p:cNvPr>
          <p:cNvSpPr/>
          <p:nvPr/>
        </p:nvSpPr>
        <p:spPr>
          <a:xfrm>
            <a:off x="7406778" y="2924545"/>
            <a:ext cx="914400" cy="533307"/>
          </a:xfrm>
          <a:prstGeom prst="mathEqual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6FC791-9709-4F81-808D-56F143CF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745" y="2255674"/>
            <a:ext cx="2956454" cy="24212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33C7A40-D2B2-474C-94F6-0C471608F656}"/>
              </a:ext>
            </a:extLst>
          </p:cNvPr>
          <p:cNvSpPr/>
          <p:nvPr/>
        </p:nvSpPr>
        <p:spPr>
          <a:xfrm rot="16200000">
            <a:off x="3994793" y="2823241"/>
            <a:ext cx="453138" cy="549109"/>
          </a:xfrm>
          <a:prstGeom prst="downArrow">
            <a:avLst/>
          </a:prstGeom>
          <a:gradFill>
            <a:gsLst>
              <a:gs pos="2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36380-83FD-40BA-A91D-BA0107321DD7}"/>
              </a:ext>
            </a:extLst>
          </p:cNvPr>
          <p:cNvSpPr txBox="1"/>
          <p:nvPr/>
        </p:nvSpPr>
        <p:spPr>
          <a:xfrm>
            <a:off x="2357508" y="1881268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20 %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2F6F91-2188-4688-9A08-046669DDC9E4}"/>
              </a:ext>
            </a:extLst>
          </p:cNvPr>
          <p:cNvSpPr/>
          <p:nvPr/>
        </p:nvSpPr>
        <p:spPr>
          <a:xfrm>
            <a:off x="2372281" y="2794915"/>
            <a:ext cx="124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Segoe Print" panose="02000600000000000000" pitchFamily="2" charset="0"/>
              </a:rPr>
              <a:t>80 %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FDD4D-DCA3-4C9E-88F5-C42305931C98}"/>
              </a:ext>
            </a:extLst>
          </p:cNvPr>
          <p:cNvSpPr/>
          <p:nvPr/>
        </p:nvSpPr>
        <p:spPr>
          <a:xfrm>
            <a:off x="3901852" y="1863227"/>
            <a:ext cx="6624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ЕЖЕДНЕВНЫЕ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40817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4499</TotalTime>
  <Words>373</Words>
  <Application>Microsoft Office PowerPoint</Application>
  <PresentationFormat>Широкоэкранный</PresentationFormat>
  <Paragraphs>107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Segoe Print</vt:lpstr>
      <vt:lpstr>Segoe Script</vt:lpstr>
      <vt:lpstr>Times New Roman</vt:lpstr>
      <vt:lpstr>След самолета</vt:lpstr>
      <vt:lpstr>ТВОЙ ПЕРВЫЙ ЛИЧНЫЙ БЮДЖЕТ</vt:lpstr>
      <vt:lpstr> Что такое бюджет?</vt:lpstr>
      <vt:lpstr>ТВОИ ДОХОДЫ </vt:lpstr>
      <vt:lpstr>ТВОИ РАСХОДЫ</vt:lpstr>
      <vt:lpstr>Презентация PowerPoint</vt:lpstr>
      <vt:lpstr>СТРАТЕГИЯ    УПРАВЛЕНИЯ    ЛИЧНЫМ    БЮДЖЕТОМ     Деньги играют большую роль в жизни каждого человека,  поэтому важно уметь ими управлять.   Личный финансовый план - стратегия достижения финансовых  целей человека с максимально эффективным использованием имеющихся на сегодня финансовых инструментов, исходя из финансового состояния.  </vt:lpstr>
      <vt:lpstr>1 вариант:   бесконтрольное расходование</vt:lpstr>
      <vt:lpstr>2 вариант:   сбережение</vt:lpstr>
      <vt:lpstr>3 вариант:   комбинированный</vt:lpstr>
      <vt:lpstr>У поселения тоже есть бюджет и стратегия планирования бюджета</vt:lpstr>
      <vt:lpstr>Расходы бюджета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</dc:title>
  <dc:creator>Stozhkova</dc:creator>
  <cp:lastModifiedBy>Бух</cp:lastModifiedBy>
  <cp:revision>170</cp:revision>
  <dcterms:created xsi:type="dcterms:W3CDTF">2018-05-30T12:49:47Z</dcterms:created>
  <dcterms:modified xsi:type="dcterms:W3CDTF">2024-04-09T10:36:17Z</dcterms:modified>
</cp:coreProperties>
</file>