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16"/>
  </p:notesMasterIdLst>
  <p:sldIdLst>
    <p:sldId id="260" r:id="rId6"/>
    <p:sldId id="461" r:id="rId7"/>
    <p:sldId id="473" r:id="rId8"/>
    <p:sldId id="474" r:id="rId9"/>
    <p:sldId id="470" r:id="rId10"/>
    <p:sldId id="465" r:id="rId11"/>
    <p:sldId id="467" r:id="rId12"/>
    <p:sldId id="475" r:id="rId13"/>
    <p:sldId id="476" r:id="rId14"/>
    <p:sldId id="472" r:id="rId15"/>
  </p:sldIdLst>
  <p:sldSz cx="9144000" cy="6858000" type="screen4x3"/>
  <p:notesSz cx="6797675" cy="9928225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ZNECOVANA" initials="NA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3333CC"/>
    <a:srgbClr val="0066CC"/>
    <a:srgbClr val="FFFFCC"/>
    <a:srgbClr val="6699FF"/>
    <a:srgbClr val="14AC38"/>
    <a:srgbClr val="2DDBBE"/>
    <a:srgbClr val="CCCCFF"/>
    <a:srgbClr val="978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2" autoAdjust="0"/>
    <p:restoredTop sz="95209" autoAdjust="0"/>
  </p:normalViewPr>
  <p:slideViewPr>
    <p:cSldViewPr>
      <p:cViewPr>
        <p:scale>
          <a:sx n="80" d="100"/>
          <a:sy n="80" d="100"/>
        </p:scale>
        <p:origin x="-1002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794" y="49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3;&#1083;&#1072;&#1074;&#1041;&#1091;&#1093;\Desktop\&#1053;&#1054;&#1042;&#1040;&#1071;%20&#1056;&#1040;&#1041;&#1054;&#1058;&#1040;\&#1051;&#1091;&#1095;&#1096;&#1072;&#1103;%20&#1084;&#1091;&#1085;&#1080;&#1094;&#1080;&#1087;&#1072;&#1083;&#1100;&#1085;&#1072;&#1103;%20&#1087;&#1088;&#1072;&#1082;&#1090;&#1080;&#1082;&#1072;\2021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83;&#1072;&#1074;&#1041;&#1091;&#1093;\Desktop\&#1053;&#1054;&#1042;&#1040;&#1071;%20&#1056;&#1040;&#1041;&#1054;&#1058;&#1040;\&#1051;&#1091;&#1095;&#1096;&#1072;&#1103;%20&#1084;&#1091;&#1085;&#1080;&#1094;&#1080;&#1087;&#1072;&#1083;&#1100;&#1085;&#1072;&#1103;%20&#1087;&#1088;&#1072;&#1082;&#1090;&#1080;&#1082;&#1072;\2021\&#1076;&#1080;&#1072;&#1075;&#1088;&#1072;&#1084;&#108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83;&#1072;&#1074;&#1041;&#1091;&#1093;\Desktop\&#1053;&#1054;&#1042;&#1040;&#1071;%20&#1056;&#1040;&#1041;&#1054;&#1058;&#1040;\&#1045;&#1078;&#1077;&#1082;&#1074;&#1072;&#1088;&#1090;&#1072;&#1083;&#1100;&#1085;&#1072;&#1103;%20&#1086;&#1090;&#1095;&#1077;&#1090;&#1085;&#1086;&#1089;&#1090;&#1100;%202016-2017\&#1041;&#1070;&#1044;&#1046;&#1045;&#1058;%20&#1044;&#1051;&#1071;%20&#1043;&#1056;&#1040;&#1046;&#1044;&#1040;&#1053;\2017%20&#1075;&#1086;&#1076;\&#1076;&#1086;&#1093;&#1086;&#1076;&#1099;%20&#1076;&#1080;&#1072;&#1075;&#1088;&#1072;&#1084;&#1084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Налоговые, неналоговые доходы</c:v>
                </c:pt>
              </c:strCache>
            </c:strRef>
          </c:tx>
          <c:invertIfNegative val="0"/>
          <c:cat>
            <c:numRef>
              <c:f>Лист1!$B$6:$B$7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Лист1!$C$6:$C$7</c:f>
              <c:numCache>
                <c:formatCode>General</c:formatCode>
                <c:ptCount val="2"/>
                <c:pt idx="0">
                  <c:v>8737.7999999999993</c:v>
                </c:pt>
                <c:pt idx="1">
                  <c:v>8694.9</c:v>
                </c:pt>
              </c:numCache>
            </c:numRef>
          </c:val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Лист1!$B$6:$B$7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Лист1!$D$6:$D$7</c:f>
              <c:numCache>
                <c:formatCode>General</c:formatCode>
                <c:ptCount val="2"/>
                <c:pt idx="0">
                  <c:v>144108.70000000001</c:v>
                </c:pt>
                <c:pt idx="1">
                  <c:v>173886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0920704"/>
        <c:axId val="106181760"/>
        <c:axId val="0"/>
      </c:bar3DChart>
      <c:catAx>
        <c:axId val="1009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181760"/>
        <c:crosses val="autoZero"/>
        <c:auto val="1"/>
        <c:lblAlgn val="ctr"/>
        <c:lblOffset val="100"/>
        <c:noMultiLvlLbl val="0"/>
      </c:catAx>
      <c:valAx>
        <c:axId val="106181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0920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71982340126459"/>
          <c:y val="2.5821830607409987E-2"/>
          <c:w val="0.63349748578660348"/>
          <c:h val="0.123351722181018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Лист1!$B$12:$B$18</c:f>
              <c:strCache>
                <c:ptCount val="7"/>
                <c:pt idx="0">
                  <c:v>НДФЛ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ИМУЩЕСТВО</c:v>
                </c:pt>
                <c:pt idx="3">
                  <c:v>Налог на имущество физических лиц</c:v>
                </c:pt>
                <c:pt idx="4">
                  <c:v>Транспортный налог</c:v>
                </c:pt>
                <c:pt idx="5">
                  <c:v>Земельный налог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Лист1!$C$12:$C$18</c:f>
              <c:numCache>
                <c:formatCode>General</c:formatCode>
                <c:ptCount val="7"/>
                <c:pt idx="0">
                  <c:v>53</c:v>
                </c:pt>
                <c:pt idx="1">
                  <c:v>38</c:v>
                </c:pt>
                <c:pt idx="2">
                  <c:v>4</c:v>
                </c:pt>
                <c:pt idx="3">
                  <c:v>3</c:v>
                </c:pt>
                <c:pt idx="4">
                  <c:v>0.4</c:v>
                </c:pt>
                <c:pt idx="5">
                  <c:v>1</c:v>
                </c:pt>
                <c:pt idx="6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105349120"/>
        <c:axId val="105350656"/>
        <c:axId val="0"/>
      </c:bar3DChart>
      <c:catAx>
        <c:axId val="10534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50656"/>
        <c:crosses val="autoZero"/>
        <c:auto val="1"/>
        <c:lblAlgn val="ctr"/>
        <c:lblOffset val="100"/>
        <c:noMultiLvlLbl val="0"/>
      </c:catAx>
      <c:valAx>
        <c:axId val="10535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4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165826.6</c:v>
                </c:pt>
                <c:pt idx="1">
                  <c:v>136809.29999999999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248.5</c:v>
                </c:pt>
                <c:pt idx="1">
                  <c:v>220.7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67648805305157E-2"/>
                  <c:y val="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32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6660.3</c:v>
                </c:pt>
                <c:pt idx="1">
                  <c:v>7076.2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Поступления от денежных пожертвований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1225496017683858E-3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65524137164835E-2"/>
                  <c:y val="7.7807939640693515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1150.5999999999999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43392"/>
        <c:axId val="41653376"/>
        <c:axId val="0"/>
      </c:bar3DChart>
      <c:catAx>
        <c:axId val="4164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41653376"/>
        <c:crosses val="autoZero"/>
        <c:auto val="1"/>
        <c:lblAlgn val="ctr"/>
        <c:lblOffset val="100"/>
        <c:noMultiLvlLbl val="0"/>
      </c:catAx>
      <c:valAx>
        <c:axId val="41653376"/>
        <c:scaling>
          <c:orientation val="minMax"/>
        </c:scaling>
        <c:delete val="0"/>
        <c:axPos val="l"/>
        <c:majorGridlines>
          <c:spPr>
            <a:ln w="0"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1643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Со.политика</c:v>
                </c:pt>
                <c:pt idx="7">
                  <c:v>Физ.культура и спорт</c:v>
                </c:pt>
                <c:pt idx="8">
                  <c:v>Охрана окружающей среды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35788.300000000003</c:v>
                </c:pt>
                <c:pt idx="1">
                  <c:v>219.4</c:v>
                </c:pt>
                <c:pt idx="2" formatCode="#,##0.00">
                  <c:v>4497.1000000000004</c:v>
                </c:pt>
                <c:pt idx="3" formatCode="#,##0.00">
                  <c:v>14800.2</c:v>
                </c:pt>
                <c:pt idx="4" formatCode="#,##0.00">
                  <c:v>55746.400000000001</c:v>
                </c:pt>
                <c:pt idx="5" formatCode="#,##0.00">
                  <c:v>68676.100000000006</c:v>
                </c:pt>
                <c:pt idx="6">
                  <c:v>360</c:v>
                </c:pt>
                <c:pt idx="7" formatCode="#,##0.00">
                  <c:v>1255.8</c:v>
                </c:pt>
                <c:pt idx="8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0.19312</cdr:x>
      <cdr:y>0.43279</cdr:y>
    </cdr:from>
    <cdr:to>
      <cdr:x>0.37667</cdr:x>
      <cdr:y>0.74754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2026" y="1257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1E62-8B68-4474-8F1D-44C7CB36F986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C60DC-AEB3-4BAD-98CB-29679DCD1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1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60DC-AEB3-4BAD-98CB-29679DCD131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C1F4A5-493D-45CC-9669-28ED005489D7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C1F4A5-493D-45CC-9669-28ED005489D7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C1F4A5-493D-45CC-9669-28ED005489D7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FBA7-C95B-4DB9-B292-D9C66CAD6D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3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Снижение поступлений по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налогу на прибыль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организаций и низкий процент исполнения годовых назначений обусловлены использованием нефтяными компаниями механизма вычетов в рамках ускоренной амортизации, реорганизацией крупнейшего налогоплательщика, а также ростом затрат на приобретение лицензионных участков недр в составе расходов, учитываемых в целях налогообложения. Данный налог сложился в бюджете автономного округа в сумме 35 189,0 млн. рублей, что ниже поступлений аналогичного периода 2012 года на 19 250,1 млн. рублей или на 35,4%, уточненный годовой план выполнен на 45,1 процент.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Снижение поступлений по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налогу на доходы физических лиц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определено увеличением числа муниципальных образований, согласившихся на полную или частичную замену дотаций дополнительными нормативами отчислений от данного налога, и, следовательно, уменьшением норматива отчисления по налогу в бюджет автономного округа.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Данный налог сложился в бюджете автономного округа в сумме 20 392,8 млн. рублей, что ниже поступлений аналогичного периода 2012 года на 1 616,2 млн. рублей или на 7,3%, уточненный годовой план выполнен на 71,9 процентов. 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остальным налоговым платежам отмечается положительная динамика поступлений.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FBA7-C95B-4DB9-B292-D9C66CAD6D9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0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Безвозмездные поступления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9 месяцев 2013 года сложились в сумме 4 726,2 млн. рублей, что составляет 93,9% к уточненному годовому плану. К аналогичному периоду 2012 года их сумма сократилась на 63,2 млн. рублей или на 1,3 процента.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Снижение отмечается по безвозмездным поступлениям из федерального бюджета, таким как субсидии и субвенции, а также по безвозмездным поступлениям от государственных (муниципальных) организаций.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Увеличение поступлений к аналогичному периоду прошлого года отмечается по доходам от возврата остатков субсидий, субвенций и иных межбюджетных трансфертов, имеющих целевое назначение, прошлых лет и прочих безвозмездных поступлений.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FBA7-C95B-4DB9-B292-D9C66CAD6D9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автономного округа за 9 месяцев 2013 года исполнены в сумме 110 010,1 млн. рублей, или на 61,9 % к уточненному плану на год.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Следует отметить, что наименьший  процент исполнения - 10,4%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сложился по разделу «Обслуживание государственного и муниципального долга»,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что объясняется планируемым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привлечением заемных средств для финансирования дефицита бюджета автономного округа в 4 квартале текущего года.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Наибольшее исполнение расходов сложилось по разделу «Национальная оборона» - 100%. Средства, поступившие в полном объеме из федерального бюджета на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финансирование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первичного воинского учета на территориях, где отсутствуют военные комиссариаты, были переданы в бюджеты муниципальных образований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автономного округа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C60DC-AEB3-4BAD-98CB-29679DCD13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9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rogki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k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6704" y="-72008"/>
            <a:ext cx="2339752" cy="2492896"/>
          </a:xfrm>
          <a:prstGeom prst="ellipse">
            <a:avLst/>
          </a:prstGeom>
          <a:gradFill flip="none" rotWithShape="1">
            <a:gsLst>
              <a:gs pos="4100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18" descr="Gerb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84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18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05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4965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rogki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k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6704" y="-72008"/>
            <a:ext cx="2339752" cy="2492896"/>
          </a:xfrm>
          <a:prstGeom prst="ellipse">
            <a:avLst/>
          </a:prstGeom>
          <a:gradFill flip="none" rotWithShape="1">
            <a:gsLst>
              <a:gs pos="4100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18" descr="Gerb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72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900"/>
              </a:spcBef>
              <a:buClr>
                <a:schemeClr val="accent2"/>
              </a:buClr>
              <a:defRPr/>
            </a:lvl1pPr>
            <a:lvl2pPr>
              <a:spcBef>
                <a:spcPts val="900"/>
              </a:spcBef>
              <a:buClr>
                <a:schemeClr val="accent2"/>
              </a:buClr>
              <a:defRPr/>
            </a:lvl2pPr>
            <a:lvl3pPr>
              <a:spcBef>
                <a:spcPts val="900"/>
              </a:spcBef>
              <a:buClr>
                <a:schemeClr val="accent2"/>
              </a:buClr>
              <a:defRPr/>
            </a:lvl3pPr>
            <a:lvl4pPr>
              <a:spcBef>
                <a:spcPts val="900"/>
              </a:spcBef>
              <a:buClr>
                <a:schemeClr val="accent2"/>
              </a:buClr>
              <a:defRPr/>
            </a:lvl4pPr>
            <a:lvl5pPr>
              <a:spcBef>
                <a:spcPts val="9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262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61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154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84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96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054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900"/>
              </a:spcBef>
              <a:buClr>
                <a:schemeClr val="accent2"/>
              </a:buClr>
              <a:defRPr/>
            </a:lvl1pPr>
            <a:lvl2pPr>
              <a:spcBef>
                <a:spcPts val="900"/>
              </a:spcBef>
              <a:buClr>
                <a:schemeClr val="accent2"/>
              </a:buClr>
              <a:defRPr/>
            </a:lvl2pPr>
            <a:lvl3pPr>
              <a:spcBef>
                <a:spcPts val="900"/>
              </a:spcBef>
              <a:buClr>
                <a:schemeClr val="accent2"/>
              </a:buClr>
              <a:defRPr/>
            </a:lvl3pPr>
            <a:lvl4pPr>
              <a:spcBef>
                <a:spcPts val="900"/>
              </a:spcBef>
              <a:buClr>
                <a:schemeClr val="accent2"/>
              </a:buClr>
              <a:defRPr/>
            </a:lvl4pPr>
            <a:lvl5pPr>
              <a:spcBef>
                <a:spcPts val="9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20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943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11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540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181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504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rogki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k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6704" y="-72008"/>
            <a:ext cx="2339752" cy="2492896"/>
          </a:xfrm>
          <a:prstGeom prst="ellipse">
            <a:avLst/>
          </a:prstGeom>
          <a:gradFill flip="none" rotWithShape="1">
            <a:gsLst>
              <a:gs pos="4100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18" descr="Gerb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37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900"/>
              </a:spcBef>
              <a:buClr>
                <a:schemeClr val="accent2"/>
              </a:buClr>
              <a:defRPr/>
            </a:lvl1pPr>
            <a:lvl2pPr>
              <a:spcBef>
                <a:spcPts val="900"/>
              </a:spcBef>
              <a:buClr>
                <a:schemeClr val="accent2"/>
              </a:buClr>
              <a:defRPr/>
            </a:lvl2pPr>
            <a:lvl3pPr>
              <a:spcBef>
                <a:spcPts val="900"/>
              </a:spcBef>
              <a:buClr>
                <a:schemeClr val="accent2"/>
              </a:buClr>
              <a:defRPr/>
            </a:lvl3pPr>
            <a:lvl4pPr>
              <a:spcBef>
                <a:spcPts val="900"/>
              </a:spcBef>
              <a:buClr>
                <a:schemeClr val="accent2"/>
              </a:buClr>
              <a:defRPr/>
            </a:lvl4pPr>
            <a:lvl5pPr>
              <a:spcBef>
                <a:spcPts val="9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695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78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375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6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988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666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3526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509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968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3259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9385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0166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rogki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k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6704" y="-72008"/>
            <a:ext cx="2339752" cy="2492896"/>
          </a:xfrm>
          <a:prstGeom prst="ellipse">
            <a:avLst/>
          </a:prstGeom>
          <a:gradFill flip="none" rotWithShape="1">
            <a:gsLst>
              <a:gs pos="4100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18" descr="Gerb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15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900"/>
              </a:spcBef>
              <a:buClr>
                <a:schemeClr val="accent2"/>
              </a:buClr>
              <a:defRPr/>
            </a:lvl1pPr>
            <a:lvl2pPr>
              <a:spcBef>
                <a:spcPts val="900"/>
              </a:spcBef>
              <a:buClr>
                <a:schemeClr val="accent2"/>
              </a:buClr>
              <a:defRPr/>
            </a:lvl2pPr>
            <a:lvl3pPr>
              <a:spcBef>
                <a:spcPts val="900"/>
              </a:spcBef>
              <a:buClr>
                <a:schemeClr val="accent2"/>
              </a:buClr>
              <a:defRPr/>
            </a:lvl3pPr>
            <a:lvl4pPr>
              <a:spcBef>
                <a:spcPts val="900"/>
              </a:spcBef>
              <a:buClr>
                <a:schemeClr val="accent2"/>
              </a:buClr>
              <a:defRPr/>
            </a:lvl4pPr>
            <a:lvl5pPr>
              <a:spcBef>
                <a:spcPts val="9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330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105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752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4659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30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0114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739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4036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1794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905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06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0276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rogki_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k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36704" y="-72008"/>
            <a:ext cx="2339752" cy="2492896"/>
          </a:xfrm>
          <a:prstGeom prst="ellipse">
            <a:avLst/>
          </a:prstGeom>
          <a:gradFill flip="none" rotWithShape="1">
            <a:gsLst>
              <a:gs pos="4100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7" name="Рисунок 18" descr="Gerb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14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9438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spcBef>
                <a:spcPts val="900"/>
              </a:spcBef>
              <a:buClr>
                <a:schemeClr val="accent2"/>
              </a:buClr>
              <a:defRPr/>
            </a:lvl1pPr>
            <a:lvl2pPr>
              <a:spcBef>
                <a:spcPts val="900"/>
              </a:spcBef>
              <a:buClr>
                <a:schemeClr val="accent2"/>
              </a:buClr>
              <a:defRPr/>
            </a:lvl2pPr>
            <a:lvl3pPr>
              <a:spcBef>
                <a:spcPts val="900"/>
              </a:spcBef>
              <a:buClr>
                <a:schemeClr val="accent2"/>
              </a:buClr>
              <a:defRPr/>
            </a:lvl3pPr>
            <a:lvl4pPr>
              <a:spcBef>
                <a:spcPts val="900"/>
              </a:spcBef>
              <a:buClr>
                <a:schemeClr val="accent2"/>
              </a:buClr>
              <a:defRPr/>
            </a:lvl4pPr>
            <a:lvl5pPr>
              <a:spcBef>
                <a:spcPts val="9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748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8951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7690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8016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590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136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775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612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213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69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490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869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979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063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65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913"/>
            <a:ext cx="9144000" cy="71913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4328" y="-99392"/>
            <a:ext cx="1008112" cy="1224136"/>
          </a:xfrm>
          <a:prstGeom prst="ellipse">
            <a:avLst/>
          </a:prstGeom>
          <a:gradFill>
            <a:gsLst>
              <a:gs pos="44000">
                <a:schemeClr val="bg1">
                  <a:alpha val="38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7" name="Picture 2" descr="D:\LOGO\Gerb_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776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 dpi="0" rotWithShape="1">
            <a:blip r:embed="rId16" cstate="print"/>
            <a:srcRect/>
            <a:tile tx="0" ty="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913"/>
            <a:ext cx="9144000" cy="71913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4328" y="-99392"/>
            <a:ext cx="1008112" cy="1224136"/>
          </a:xfrm>
          <a:prstGeom prst="ellipse">
            <a:avLst/>
          </a:prstGeom>
          <a:gradFill>
            <a:gsLst>
              <a:gs pos="44000">
                <a:schemeClr val="bg1">
                  <a:alpha val="38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7" name="Picture 2" descr="D:\LOGO\Gerb_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776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 dpi="0" rotWithShape="1">
            <a:blip r:embed="rId16" cstate="print"/>
            <a:srcRect/>
            <a:tile tx="0" ty="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913"/>
            <a:ext cx="9144000" cy="71913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4328" y="-99392"/>
            <a:ext cx="1008112" cy="1224136"/>
          </a:xfrm>
          <a:prstGeom prst="ellipse">
            <a:avLst/>
          </a:prstGeom>
          <a:gradFill>
            <a:gsLst>
              <a:gs pos="44000">
                <a:schemeClr val="bg1">
                  <a:alpha val="38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7" name="Picture 2" descr="D:\LOGO\Gerb_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776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 dpi="0" rotWithShape="1">
            <a:blip r:embed="rId16" cstate="print"/>
            <a:srcRect/>
            <a:tile tx="0" ty="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4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913"/>
            <a:ext cx="9144000" cy="71913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4328" y="-99392"/>
            <a:ext cx="1008112" cy="1224136"/>
          </a:xfrm>
          <a:prstGeom prst="ellipse">
            <a:avLst/>
          </a:prstGeom>
          <a:gradFill>
            <a:gsLst>
              <a:gs pos="44000">
                <a:schemeClr val="bg1">
                  <a:alpha val="38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7" name="Picture 2" descr="D:\LOGO\Gerb_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776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 dpi="0" rotWithShape="1">
            <a:blip r:embed="rId16" cstate="print"/>
            <a:srcRect/>
            <a:tile tx="0" ty="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913"/>
            <a:ext cx="9144000" cy="71913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653EC20-DB0F-4B28-BC73-AB79E66B9C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/>
            <a:fld id="{6F68BBC7-EF31-42C2-957E-6904FCC42A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4328" y="-99392"/>
            <a:ext cx="1008112" cy="1224136"/>
          </a:xfrm>
          <a:prstGeom prst="ellipse">
            <a:avLst/>
          </a:prstGeom>
          <a:gradFill>
            <a:gsLst>
              <a:gs pos="44000">
                <a:schemeClr val="bg1">
                  <a:alpha val="38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7" name="Picture 2" descr="D:\LOGO\Gerb_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776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 dpi="0" rotWithShape="1">
            <a:blip r:embed="rId16" cstate="print"/>
            <a:srcRect/>
            <a:tile tx="0" ty="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1.xls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908720"/>
            <a:ext cx="7772400" cy="3170783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7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Муниципальное образование сельское поселение Ларьяк  </a:t>
            </a:r>
            <a:br>
              <a:rPr lang="ru-RU" sz="37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7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sz="37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7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7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367" y="436510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Презентация конкурсной заявки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«Лучшая муниципальная практика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номинации "муниципальная экономическая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 и управление муниципальными финансами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60698"/>
              </p:ext>
            </p:extLst>
          </p:nvPr>
        </p:nvGraphicFramePr>
        <p:xfrm>
          <a:off x="179512" y="1052732"/>
          <a:ext cx="8784976" cy="5181459"/>
        </p:xfrm>
        <a:graphic>
          <a:graphicData uri="http://schemas.openxmlformats.org/drawingml/2006/table">
            <a:tbl>
              <a:tblPr/>
              <a:tblGrid>
                <a:gridCol w="5070965"/>
                <a:gridCol w="1265739"/>
                <a:gridCol w="1224136"/>
                <a:gridCol w="1224136"/>
              </a:tblGrid>
              <a:tr h="895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Уточненный план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Исполнено,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2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39 117,1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35 788,3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91,5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219,4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219,4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861,0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4 497,1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19 601,0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14 800,2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63 580,1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55 746,4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 и кинематография 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182 299,7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68 676,1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360,0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360,0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313,3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1 255,8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311 352,8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181 344,6</a:t>
                      </a:r>
                      <a:endParaRPr lang="ru-RU" sz="12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58,2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18864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Ларьяк за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841" y="35472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доходов сельского поселения Ларьяк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15816" y="2492896"/>
            <a:ext cx="322392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96236" y="1052736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6649" y="1030488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215" y="306896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94596" y="4365104"/>
            <a:ext cx="1743183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2273" y="455463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4079" y="580526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55463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5752" y="2492896"/>
            <a:ext cx="17186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Местные налоговые 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6507" y="1196752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7" idx="0"/>
            <a:endCxn id="6" idx="4"/>
          </p:cNvCxnSpPr>
          <p:nvPr/>
        </p:nvCxnSpPr>
        <p:spPr>
          <a:xfrm flipV="1">
            <a:off x="1053307" y="2110608"/>
            <a:ext cx="291434" cy="95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1"/>
            <a:endCxn id="6" idx="6"/>
          </p:cNvCxnSpPr>
          <p:nvPr/>
        </p:nvCxnSpPr>
        <p:spPr>
          <a:xfrm flipH="1" flipV="1">
            <a:off x="2172833" y="1570548"/>
            <a:ext cx="853674" cy="2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81399" y="1952428"/>
            <a:ext cx="1201550" cy="1044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</p:cNvCxnSpPr>
          <p:nvPr/>
        </p:nvCxnSpPr>
        <p:spPr>
          <a:xfrm flipH="1">
            <a:off x="5436096" y="1592796"/>
            <a:ext cx="1260140" cy="9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3"/>
            <a:endCxn id="8" idx="2"/>
          </p:cNvCxnSpPr>
          <p:nvPr/>
        </p:nvCxnSpPr>
        <p:spPr>
          <a:xfrm>
            <a:off x="2771800" y="4770654"/>
            <a:ext cx="1022796" cy="116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1"/>
            <a:endCxn id="8" idx="6"/>
          </p:cNvCxnSpPr>
          <p:nvPr/>
        </p:nvCxnSpPr>
        <p:spPr>
          <a:xfrm flipH="1">
            <a:off x="5537779" y="4770654"/>
            <a:ext cx="1154494" cy="116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0"/>
            <a:endCxn id="8" idx="4"/>
          </p:cNvCxnSpPr>
          <p:nvPr/>
        </p:nvCxnSpPr>
        <p:spPr>
          <a:xfrm flipV="1">
            <a:off x="4666187" y="5409220"/>
            <a:ext cx="1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0"/>
          </p:cNvCxnSpPr>
          <p:nvPr/>
        </p:nvCxnSpPr>
        <p:spPr>
          <a:xfrm flipH="1" flipV="1">
            <a:off x="4666187" y="4149080"/>
            <a:ext cx="1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2" idx="0"/>
            <a:endCxn id="5" idx="4"/>
          </p:cNvCxnSpPr>
          <p:nvPr/>
        </p:nvCxnSpPr>
        <p:spPr>
          <a:xfrm flipH="1" flipV="1">
            <a:off x="7560332" y="2132856"/>
            <a:ext cx="475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44741" y="5373216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22" idx="3"/>
          </p:cNvCxnSpPr>
          <p:nvPr/>
        </p:nvCxnSpPr>
        <p:spPr>
          <a:xfrm flipV="1">
            <a:off x="3288957" y="5039562"/>
            <a:ext cx="658039" cy="549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58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 сельского поселения Ларьяк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«Развитие транспортной системы»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16831"/>
            <a:ext cx="2232248" cy="692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«Профилактика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правонарушений в сфере общественного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порядка»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104032"/>
            <a:ext cx="2232248" cy="951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200" dirty="0"/>
              <a:t>«Организация и проведение мероприятий, посвященных юбилейным датам в населенных пунктах сельского поселения </a:t>
            </a:r>
            <a:r>
              <a:rPr lang="ru-RU" sz="1200" dirty="0" smtClean="0"/>
              <a:t>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3551" y="4998072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/>
              <a:t>«Информационное общество сельского поселения 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2609805"/>
            <a:ext cx="2304256" cy="144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200" dirty="0"/>
              <a:t>Муниципальная программа</a:t>
            </a:r>
          </a:p>
          <a:p>
            <a:r>
              <a:rPr lang="ru-RU" sz="1200" dirty="0"/>
              <a:t>«Обеспечение осуществления полномочий и создание условий для  деятельности органов местного самоуправления сельского поселения Ларьяк</a:t>
            </a:r>
            <a:r>
              <a:rPr lang="ru-RU" sz="1200" dirty="0" smtClean="0"/>
              <a:t>»»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1124744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/>
              <a:t>«Управление муниципальным имуществом на территории сельского поселения 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2279" y="1096805"/>
            <a:ext cx="2376264" cy="691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200" dirty="0"/>
              <a:t>«Развитие культуры, кинематографии, физической культуры и спорта в сельском поселении Ларьяк».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2579859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/>
              <a:t>«Управление в сфере муниципальных  финансов в сельском поселении 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4509120"/>
            <a:ext cx="2376264" cy="1360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/>
              <a:t>«Осуществление материально-технического обеспечения деятельности органов местного самоуправления в сельском поселении  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389" y="4616353"/>
            <a:ext cx="2511403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200" dirty="0"/>
              <a:t>«Жилищно-коммунальный комплекс и городская среда в сельском поселении </a:t>
            </a:r>
            <a:r>
              <a:rPr lang="ru-RU" sz="1200" dirty="0" smtClean="0"/>
              <a:t>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888" y="3793457"/>
            <a:ext cx="2736304" cy="64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«Безопасность жизнедеятельности 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Ларьяк»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4818600"/>
              </p:ext>
            </p:extLst>
          </p:nvPr>
        </p:nvGraphicFramePr>
        <p:xfrm>
          <a:off x="251520" y="1196752"/>
          <a:ext cx="8496943" cy="492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863"/>
                <a:gridCol w="2381671"/>
                <a:gridCol w="2274888"/>
                <a:gridCol w="1359521"/>
              </a:tblGrid>
              <a:tr h="9279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  <a:alpha val="5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  <a:alpha val="5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  <a:alpha val="52000"/>
                      </a:schemeClr>
                    </a:solidFill>
                  </a:tcPr>
                </a:tc>
              </a:tr>
              <a:tr h="14193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 уровню 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50000"/>
                        <a:alpha val="52000"/>
                      </a:schemeClr>
                    </a:solidFill>
                  </a:tcPr>
                </a:tc>
              </a:tr>
              <a:tr h="764258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8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152 846,5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182 580,9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</a:tr>
              <a:tr h="722065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</a:t>
                      </a:r>
                      <a:r>
                        <a:rPr lang="ru-RU" sz="1800" b="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</a:t>
                      </a:r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marL="91439" marR="91439" marT="45721" marB="457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089,2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181 344,6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</a:tr>
              <a:tr h="109179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</a:t>
                      </a:r>
                    </a:p>
                    <a:p>
                      <a:r>
                        <a:rPr lang="ru-RU" sz="1800" b="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            тыс. руб.</a:t>
                      </a:r>
                      <a:endParaRPr lang="ru-RU" sz="1800" b="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+1 757,3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+1 236,3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Ларьяк за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51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968" y="332656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бюджета сельского поселения Ларьяк за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33978"/>
              </p:ext>
            </p:extLst>
          </p:nvPr>
        </p:nvGraphicFramePr>
        <p:xfrm>
          <a:off x="467544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811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сельского поселения Ларьяк за </a:t>
            </a:r>
            <a:r>
              <a:rPr lang="ru-RU" sz="18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defTabSz="914400"/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271628"/>
              </p:ext>
            </p:extLst>
          </p:nvPr>
        </p:nvGraphicFramePr>
        <p:xfrm>
          <a:off x="395536" y="908720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9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037" y="260648"/>
            <a:ext cx="765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бюджета сельского поселения Ларьяк за 2019 год</a:t>
            </a:r>
            <a:endParaRPr lang="ru-RU" sz="1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6093296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т</a:t>
            </a:r>
            <a:r>
              <a:rPr lang="ru-RU" sz="1200" dirty="0" smtClean="0">
                <a:solidFill>
                  <a:schemeClr val="tx1"/>
                </a:solidFill>
              </a:rPr>
              <a:t>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4673815"/>
              </p:ext>
            </p:extLst>
          </p:nvPr>
        </p:nvGraphicFramePr>
        <p:xfrm>
          <a:off x="323528" y="1052736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22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767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Ларьяк</a:t>
            </a:r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2020год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31634"/>
              </p:ext>
            </p:extLst>
          </p:nvPr>
        </p:nvGraphicFramePr>
        <p:xfrm>
          <a:off x="391767" y="990600"/>
          <a:ext cx="8284689" cy="51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68202"/>
              </p:ext>
            </p:extLst>
          </p:nvPr>
        </p:nvGraphicFramePr>
        <p:xfrm>
          <a:off x="1519238" y="1423988"/>
          <a:ext cx="6105525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Лист" r:id="rId5" imgW="6105585" imgH="4010011" progId="Excel.Sheet.8">
                  <p:embed/>
                </p:oleObj>
              </mc:Choice>
              <mc:Fallback>
                <p:oleObj name="Лист" r:id="rId5" imgW="6105585" imgH="401001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423988"/>
                        <a:ext cx="6105525" cy="401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8645195"/>
              </p:ext>
            </p:extLst>
          </p:nvPr>
        </p:nvGraphicFramePr>
        <p:xfrm>
          <a:off x="107504" y="990600"/>
          <a:ext cx="9036496" cy="52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2590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31" y="1241441"/>
            <a:ext cx="3787295" cy="2232248"/>
          </a:xfrm>
          <a:prstGeom prst="rect">
            <a:avLst/>
          </a:prstGeom>
        </p:spPr>
      </p:pic>
      <p:pic>
        <p:nvPicPr>
          <p:cNvPr id="2051" name="Picture 3" descr="C:\Users\ГлавБух\Downloads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8104"/>
            <a:ext cx="3475856" cy="26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лавБух\Downloads\image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0765"/>
            <a:ext cx="3960439" cy="268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8892480" cy="719137"/>
          </a:xfrm>
        </p:spPr>
        <p:txBody>
          <a:bodyPr/>
          <a:lstStyle/>
          <a:p>
            <a: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Исполнение муниципальной программы «</a:t>
            </a:r>
            <a:r>
              <a:rPr lang="ru-RU" sz="1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и проведение мероприятий, посвященных юбилейным датам в населенных пунктах сельского поселения Ларьяк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163" y="980728"/>
            <a:ext cx="3466728" cy="2276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Установка юбилейной стелы в </a:t>
            </a:r>
            <a:r>
              <a:rPr lang="ru-RU" dirty="0" err="1" smtClean="0"/>
              <a:t>с..Ларьяк</a:t>
            </a:r>
            <a:r>
              <a:rPr lang="ru-RU" dirty="0" smtClean="0"/>
              <a:t>, </a:t>
            </a:r>
            <a:r>
              <a:rPr lang="ru-RU" dirty="0"/>
              <a:t>к</a:t>
            </a:r>
            <a:r>
              <a:rPr lang="ru-RU" dirty="0" smtClean="0"/>
              <a:t>рытые беседки в </a:t>
            </a:r>
            <a:r>
              <a:rPr lang="ru-RU" dirty="0" err="1" smtClean="0"/>
              <a:t>с.Корлики</a:t>
            </a:r>
            <a:r>
              <a:rPr lang="ru-RU" dirty="0" smtClean="0"/>
              <a:t> и д. Большой Ларьяк реализованы за счет трех уровней бюджета: </a:t>
            </a:r>
          </a:p>
          <a:p>
            <a:pPr marL="342900" indent="-342900">
              <a:buAutoNum type="arabicParenR"/>
            </a:pPr>
            <a:r>
              <a:rPr lang="ru-RU" dirty="0" smtClean="0"/>
              <a:t>Окружного бюджет</a:t>
            </a:r>
          </a:p>
          <a:p>
            <a:pPr marL="342900" indent="-342900">
              <a:buAutoNum type="arabicParenR"/>
            </a:pPr>
            <a:r>
              <a:rPr lang="ru-RU" dirty="0" smtClean="0"/>
              <a:t>Бюджета Нижневартовского района</a:t>
            </a:r>
          </a:p>
          <a:p>
            <a:pPr marL="342900" indent="-342900">
              <a:buAutoNum type="arabicParenR"/>
            </a:pPr>
            <a:r>
              <a:rPr lang="ru-RU" dirty="0" smtClean="0"/>
              <a:t>Бюджета </a:t>
            </a:r>
            <a:r>
              <a:rPr lang="ru-RU" dirty="0" err="1" smtClean="0"/>
              <a:t>с.п</a:t>
            </a:r>
            <a:r>
              <a:rPr lang="ru-RU" dirty="0" smtClean="0"/>
              <a:t>. Ларьяк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282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Свечение</Template>
  <TotalTime>17815</TotalTime>
  <Words>462</Words>
  <Application>Microsoft Office PowerPoint</Application>
  <PresentationFormat>Экран (4:3)</PresentationFormat>
  <Paragraphs>138</Paragraphs>
  <Slides>10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Тема1</vt:lpstr>
      <vt:lpstr>1_Тема1</vt:lpstr>
      <vt:lpstr>2_Тема1</vt:lpstr>
      <vt:lpstr>3_Тема1</vt:lpstr>
      <vt:lpstr>4_Тема1</vt:lpstr>
      <vt:lpstr>Лист</vt:lpstr>
      <vt:lpstr>Муниципальное образование сельское поселение Ларьяк   Бюджет на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муниципальной программы «Организация и проведение мероприятий, посвященных юбилейным датам в населенных пунктах сельского поселения Ларьяк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Кузнецова Наталья Анатольевна</dc:creator>
  <cp:keywords>свечение, шаблон</cp:keywords>
  <cp:lastModifiedBy>ГлавБух</cp:lastModifiedBy>
  <cp:revision>1470</cp:revision>
  <cp:lastPrinted>2017-04-14T08:22:04Z</cp:lastPrinted>
  <dcterms:created xsi:type="dcterms:W3CDTF">2009-04-16T09:43:16Z</dcterms:created>
  <dcterms:modified xsi:type="dcterms:W3CDTF">2021-06-29T11:41:10Z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TC300035211049</vt:lpwstr>
  </property>
</Properties>
</file>