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notesMasterIdLst>
    <p:notesMasterId r:id="rId14"/>
  </p:notesMasterIdLst>
  <p:sldIdLst>
    <p:sldId id="260" r:id="rId6"/>
    <p:sldId id="461" r:id="rId7"/>
    <p:sldId id="470" r:id="rId8"/>
    <p:sldId id="465" r:id="rId9"/>
    <p:sldId id="471" r:id="rId10"/>
    <p:sldId id="467" r:id="rId11"/>
    <p:sldId id="453" r:id="rId12"/>
    <p:sldId id="472" r:id="rId13"/>
  </p:sldIdLst>
  <p:sldSz cx="9144000" cy="6858000" type="screen4x3"/>
  <p:notesSz cx="6797675" cy="9928225"/>
  <p:defaultTextStyle>
    <a:defPPr>
      <a:defRPr lang="ru-RU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ZNECOVANA" initials="N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FF"/>
    <a:srgbClr val="3333CC"/>
    <a:srgbClr val="0066CC"/>
    <a:srgbClr val="FFFFCC"/>
    <a:srgbClr val="6699FF"/>
    <a:srgbClr val="14AC38"/>
    <a:srgbClr val="2DDBBE"/>
    <a:srgbClr val="CCCCFF"/>
    <a:srgbClr val="97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5209" autoAdjust="0"/>
  </p:normalViewPr>
  <p:slideViewPr>
    <p:cSldViewPr>
      <p:cViewPr>
        <p:scale>
          <a:sx n="80" d="100"/>
          <a:sy n="80" d="100"/>
        </p:scale>
        <p:origin x="-1038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794" y="49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3;&#1054;&#1042;&#1040;&#1071;%20&#1056;&#1040;&#1041;&#1054;&#1058;&#1040;\&#1045;&#1078;&#1077;&#1082;&#1074;&#1072;&#1088;&#1090;&#1072;&#1083;&#1100;&#1085;&#1072;&#1103;%20&#1086;&#1090;&#1095;&#1077;&#1090;&#1085;&#1086;&#1089;&#1090;&#1100;%202016-2017-2018\&#1041;&#1070;&#1044;&#1046;&#1045;&#1058;%20&#1044;&#1051;&#1071;%20&#1043;&#1056;&#1040;&#1046;&#1044;&#1040;&#1053;\2019%20&#1075;&#1086;&#1076;\&#1076;&#1086;&#1093;&#1086;&#1076;&#1099;%20&#1076;&#1080;&#1072;&#1075;&#1088;&#1072;&#1084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54;&#1042;&#1040;&#1071;%20&#1056;&#1040;&#1041;&#1054;&#1058;&#1040;\&#1045;&#1078;&#1077;&#1082;&#1074;&#1072;&#1088;&#1090;&#1072;&#1083;&#1100;&#1085;&#1072;&#1103;%20&#1086;&#1090;&#1095;&#1077;&#1090;&#1085;&#1086;&#1089;&#1090;&#1100;%202016-2017-2018\&#1041;&#1070;&#1044;&#1046;&#1045;&#1058;%20&#1044;&#1051;&#1071;%20&#1043;&#1056;&#1040;&#1046;&#1044;&#1040;&#1053;\2019%20&#1075;&#1086;&#1076;\&#1076;&#1086;&#1093;&#1086;&#1076;&#1099;%20&#1076;&#1080;&#1072;&#1075;&#1088;&#1072;&#1084;&#1084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54;&#1042;&#1040;&#1071;%20&#1056;&#1040;&#1041;&#1054;&#1058;&#1040;\&#1045;&#1078;&#1077;&#1082;&#1074;&#1072;&#1088;&#1090;&#1072;&#1083;&#1100;&#1085;&#1072;&#1103;%20&#1086;&#1090;&#1095;&#1077;&#1090;&#1085;&#1086;&#1089;&#1090;&#1100;%202016-2017-2018\&#1041;&#1070;&#1044;&#1046;&#1045;&#1058;%20&#1044;&#1051;&#1071;%20&#1043;&#1056;&#1040;&#1046;&#1044;&#1040;&#1053;\2019%20&#1075;&#1086;&#1076;\&#1076;&#1086;&#1093;&#1086;&#1076;&#1099;%20&#1076;&#1080;&#1072;&#1075;&#1088;&#1072;&#1084;&#108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54;&#1042;&#1040;&#1071;%20&#1056;&#1040;&#1041;&#1054;&#1058;&#1040;\&#1045;&#1078;&#1077;&#1082;&#1074;&#1072;&#1088;&#1090;&#1072;&#1083;&#1100;&#1085;&#1072;&#1103;%20&#1086;&#1090;&#1095;&#1077;&#1090;&#1085;&#1086;&#1089;&#1090;&#1100;%202016-2017-2018\&#1041;&#1070;&#1044;&#1046;&#1045;&#1058;%20&#1044;&#1051;&#1071;%20&#1043;&#1056;&#1040;&#1046;&#1044;&#1040;&#1053;\2019%20&#1075;&#1086;&#1076;\&#1076;&#1086;&#1093;&#1086;&#1076;&#1099;%20&#1076;&#1080;&#1072;&#1075;&#1088;&#1072;&#1084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54;&#1042;&#1040;&#1071;%20&#1056;&#1040;&#1041;&#1054;&#1058;&#1040;\&#1045;&#1078;&#1077;&#1082;&#1074;&#1072;&#1088;&#1090;&#1072;&#1083;&#1100;&#1085;&#1072;&#1103;%20&#1086;&#1090;&#1095;&#1077;&#1090;&#1085;&#1086;&#1089;&#1090;&#1100;%202016-2017-2018\&#1041;&#1070;&#1044;&#1046;&#1045;&#1058;%20&#1044;&#1051;&#1071;%20&#1043;&#1056;&#1040;&#1046;&#1044;&#1040;&#1053;\2019%20&#1075;&#1086;&#1076;\&#1076;&#1086;&#1093;&#1086;&#1076;&#1099;%20&#1076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'налоговые неналоговые и аре (2'!$C$2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invertIfNegative val="0"/>
          <c:cat>
            <c:strRef>
              <c:f>'налоговые неналоговые и аре (2'!$B$3:$B$5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'налоговые неналоговые и аре (2'!$C$3:$C$5</c:f>
              <c:numCache>
                <c:formatCode>#,##0.0</c:formatCode>
                <c:ptCount val="3"/>
                <c:pt idx="0">
                  <c:v>1457.9</c:v>
                </c:pt>
                <c:pt idx="1">
                  <c:v>1680</c:v>
                </c:pt>
              </c:numCache>
            </c:numRef>
          </c:val>
        </c:ser>
        <c:ser>
          <c:idx val="1"/>
          <c:order val="1"/>
          <c:tx>
            <c:strRef>
              <c:f>'налоговые неналоговые и аре (2'!$D$2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'налоговые неналоговые и аре (2'!$B$3:$B$5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'налоговые неналоговые и аре (2'!$D$3:$D$5</c:f>
              <c:numCache>
                <c:formatCode>#,##0.0</c:formatCode>
                <c:ptCount val="3"/>
                <c:pt idx="0">
                  <c:v>30773.7</c:v>
                </c:pt>
                <c:pt idx="1">
                  <c:v>48870.7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7169664"/>
        <c:axId val="67306624"/>
        <c:axId val="0"/>
      </c:bar3DChart>
      <c:catAx>
        <c:axId val="67169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67306624"/>
        <c:crosses val="autoZero"/>
        <c:auto val="1"/>
        <c:lblAlgn val="ctr"/>
        <c:lblOffset val="100"/>
        <c:noMultiLvlLbl val="0"/>
      </c:catAx>
      <c:valAx>
        <c:axId val="6730662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671696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874140732408474"/>
          <c:y val="0"/>
        </c:manualLayout>
      </c:layout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'струк. нал. и ненал. дох.2015'!$B$1</c:f>
              <c:strCache>
                <c:ptCount val="1"/>
                <c:pt idx="0">
                  <c:v> Структура налоговых и неналоговых доходов сельского поселения Ларьяк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'струк. нал. и ненал. дох.2015'!$A$2:$A$11</c:f>
              <c:strCache>
                <c:ptCount val="10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неналоговые доходы</c:v>
                </c:pt>
                <c:pt idx="7">
                  <c:v>Доходы от возмещения ущерба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Налоги на товары (работы, услуги) реализуемые на территории Росийской Федерации</c:v>
                </c:pt>
              </c:strCache>
            </c:strRef>
          </c:cat>
          <c:val>
            <c:numRef>
              <c:f>'струк. нал. и ненал. дох.2015'!$B$2:$B$11</c:f>
              <c:numCache>
                <c:formatCode>0.0%</c:formatCode>
                <c:ptCount val="10"/>
                <c:pt idx="0">
                  <c:v>0.34800000000000009</c:v>
                </c:pt>
                <c:pt idx="1">
                  <c:v>7.0000000000000019E-3</c:v>
                </c:pt>
                <c:pt idx="2">
                  <c:v>9.0000000000000028E-3</c:v>
                </c:pt>
                <c:pt idx="3">
                  <c:v>5.0000000000000018E-3</c:v>
                </c:pt>
                <c:pt idx="4">
                  <c:v>0.05</c:v>
                </c:pt>
                <c:pt idx="5">
                  <c:v>6.0000000000000019E-3</c:v>
                </c:pt>
                <c:pt idx="6">
                  <c:v>1.0000000000000005E-3</c:v>
                </c:pt>
                <c:pt idx="7">
                  <c:v>0</c:v>
                </c:pt>
                <c:pt idx="8">
                  <c:v>7.8000000000000014E-2</c:v>
                </c:pt>
                <c:pt idx="9">
                  <c:v>0.45900000000000002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67367680"/>
        <c:axId val="67369216"/>
        <c:axId val="0"/>
      </c:bar3DChart>
      <c:catAx>
        <c:axId val="67367680"/>
        <c:scaling>
          <c:orientation val="minMax"/>
        </c:scaling>
        <c:delete val="0"/>
        <c:axPos val="b"/>
        <c:majorTickMark val="out"/>
        <c:minorTickMark val="none"/>
        <c:tickLblPos val="nextTo"/>
        <c:crossAx val="67369216"/>
        <c:crosses val="autoZero"/>
        <c:auto val="1"/>
        <c:lblAlgn val="ctr"/>
        <c:lblOffset val="100"/>
        <c:noMultiLvlLbl val="0"/>
      </c:catAx>
      <c:valAx>
        <c:axId val="673692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7367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71741032370933E-2"/>
          <c:y val="5.1400554097404488E-2"/>
          <c:w val="0.46861570428696431"/>
          <c:h val="0.832619568387284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'аренда и госпошлина'!$B$4</c:f>
              <c:strCache>
                <c:ptCount val="1"/>
                <c:pt idx="0">
                  <c:v>аренда и продажа муниципального имущества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'аренда и госпошлина'!$C$3:$D$3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'аренда и госпошлина'!$C$4:$D$4</c:f>
              <c:numCache>
                <c:formatCode>#,##0.0</c:formatCode>
                <c:ptCount val="2"/>
                <c:pt idx="0">
                  <c:v>212.8</c:v>
                </c:pt>
                <c:pt idx="1">
                  <c:v>95.4</c:v>
                </c:pt>
              </c:numCache>
            </c:numRef>
          </c:val>
        </c:ser>
        <c:ser>
          <c:idx val="1"/>
          <c:order val="1"/>
          <c:tx>
            <c:strRef>
              <c:f>'аренда и госпошлина'!$B$5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'аренда и госпошлина'!$C$3:$D$3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'аренда и госпошлина'!$C$5:$D$5</c:f>
              <c:numCache>
                <c:formatCode>General</c:formatCode>
                <c:ptCount val="2"/>
                <c:pt idx="0">
                  <c:v>13.9</c:v>
                </c:pt>
                <c:pt idx="1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506752"/>
        <c:axId val="70512640"/>
        <c:axId val="32605504"/>
      </c:bar3DChart>
      <c:catAx>
        <c:axId val="70506752"/>
        <c:scaling>
          <c:orientation val="minMax"/>
        </c:scaling>
        <c:delete val="0"/>
        <c:axPos val="b"/>
        <c:majorTickMark val="out"/>
        <c:minorTickMark val="none"/>
        <c:tickLblPos val="nextTo"/>
        <c:crossAx val="70512640"/>
        <c:crosses val="autoZero"/>
        <c:auto val="1"/>
        <c:lblAlgn val="ctr"/>
        <c:lblOffset val="100"/>
        <c:noMultiLvlLbl val="0"/>
      </c:catAx>
      <c:valAx>
        <c:axId val="705126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70506752"/>
        <c:crosses val="autoZero"/>
        <c:crossBetween val="between"/>
      </c:valAx>
      <c:serAx>
        <c:axId val="3260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7051264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дотации!$C$28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cat>
            <c:strRef>
              <c:f>дотации!$B$29:$B$30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дотации!$C$29:$C$30</c:f>
              <c:numCache>
                <c:formatCode>#,##0.0</c:formatCode>
                <c:ptCount val="2"/>
                <c:pt idx="0">
                  <c:v>32928</c:v>
                </c:pt>
                <c:pt idx="1">
                  <c:v>47991</c:v>
                </c:pt>
              </c:numCache>
            </c:numRef>
          </c:val>
        </c:ser>
        <c:ser>
          <c:idx val="1"/>
          <c:order val="1"/>
          <c:tx>
            <c:strRef>
              <c:f>дотации!$D$28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strRef>
              <c:f>дотации!$B$29:$B$30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дотации!$D$29:$D$30</c:f>
              <c:numCache>
                <c:formatCode>#,##0.0</c:formatCode>
                <c:ptCount val="2"/>
                <c:pt idx="0">
                  <c:v>33.799999999999997</c:v>
                </c:pt>
                <c:pt idx="1">
                  <c:v>43.7</c:v>
                </c:pt>
              </c:numCache>
            </c:numRef>
          </c:val>
        </c:ser>
        <c:ser>
          <c:idx val="2"/>
          <c:order val="2"/>
          <c:tx>
            <c:strRef>
              <c:f>дотации!$E$28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strRef>
              <c:f>дотации!$B$29:$B$30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дотации!$E$29:$E$30</c:f>
              <c:numCache>
                <c:formatCode>#,##0.0</c:formatCode>
                <c:ptCount val="2"/>
                <c:pt idx="0">
                  <c:v>35.9</c:v>
                </c:pt>
                <c:pt idx="1">
                  <c:v>835.9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83208064"/>
        <c:axId val="83209600"/>
        <c:axId val="0"/>
      </c:bar3DChart>
      <c:catAx>
        <c:axId val="83208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83209600"/>
        <c:crosses val="autoZero"/>
        <c:auto val="1"/>
        <c:lblAlgn val="ctr"/>
        <c:lblOffset val="100"/>
        <c:noMultiLvlLbl val="0"/>
      </c:catAx>
      <c:valAx>
        <c:axId val="8320960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832080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Состав расходной части бюджета сельского поселения Ларьяк</c:v>
                </c:pt>
              </c:strCache>
            </c:strRef>
          </c:tx>
          <c:dLbls>
            <c:dLbl>
              <c:idx val="1"/>
              <c:layout>
                <c:manualLayout>
                  <c:x val="-0.18189947202831294"/>
                  <c:y val="-0.227735371363412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38048533407014E-4"/>
                  <c:y val="-6.34819963910761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1298521895289402E-2"/>
                  <c:y val="1.6130667976521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9709959492243578"/>
                  <c:y val="1.59100350105137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36297777470798648"/>
                  <c:y val="4.47847421718787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Лист3!$A$2:$A$10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Лист3!$B$2:$B$10</c:f>
              <c:numCache>
                <c:formatCode>#,##0.0</c:formatCode>
                <c:ptCount val="9"/>
                <c:pt idx="0">
                  <c:v>7379.9</c:v>
                </c:pt>
                <c:pt idx="1">
                  <c:v>43.7</c:v>
                </c:pt>
                <c:pt idx="2">
                  <c:v>859.1</c:v>
                </c:pt>
                <c:pt idx="3">
                  <c:v>1862.5</c:v>
                </c:pt>
                <c:pt idx="4">
                  <c:v>26571.4</c:v>
                </c:pt>
                <c:pt idx="5">
                  <c:v>0</c:v>
                </c:pt>
                <c:pt idx="6">
                  <c:v>9024.9</c:v>
                </c:pt>
                <c:pt idx="7">
                  <c:v>126.9</c:v>
                </c:pt>
                <c:pt idx="8">
                  <c:v>248.9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0.19312</cdr:x>
      <cdr:y>0.43279</cdr:y>
    </cdr:from>
    <cdr:to>
      <cdr:x>0.37667</cdr:x>
      <cdr:y>0.74754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026" y="12573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91E62-8B68-4474-8F1D-44C7CB36F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C60DC-AEB3-4BAD-98CB-29679DCD13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1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ru-RU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1F4A5-493D-45CC-9669-28ED005489D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03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прибыль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организаций и низкий процент исполнения годовых назначений обусловлены использованием нефтяными компаниями механизма вычетов в рамках ускоренной амортизации, реорганизацией крупнейшего налогоплательщика, а также ростом затрат на приобретение лицензионных участков недр в составе расходов, учитываемых в целях налогообложения. Данный налог сложился в бюджете автономного округа в сумме 35 189,0 млн. рублей, что ниже поступлений аналогичного периода 2012 года на 19 250,1 млн. рублей или на 35,4%, уточненный годовой план выполнен на 45,1 процент.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доходы физических лиц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определено увеличением числа муниципальных образований, согласившихся на полную или частичную замену дотаций дополнительными нормативами отчислений от данного налога, и, следовательно, уменьшением норматива отчисления по налогу в бюджет автономного округа.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Данный налог сложился в бюджете автономного округа в сумме 20 392,8 млн. рублей, что ниже поступлений аналогичного периода 2012 года на 1 616,2 млн. рублей или на 7,3%, уточненный годовой план выполнен на 71,9 процентов. </a:t>
            </a:r>
          </a:p>
          <a:p>
            <a:pPr algn="just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 остальным налоговым платежам отмечается положительная динамика поступлений.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01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Неналоговые доходы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3 807,1 млн. рублей, что составляет 125,6% к уточненному годовому плану. К аналогичному периоду 2012 года их сумма увеличилась на 180,4 тыс. рублей или на 5,0 процентов. Прирост отмечается по платежам при пользовании природными ресурсами и прочим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неналоговым доходам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2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Безвозмездные поступления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4 726,2 млн. рублей, что составляет 93,9% к уточненному годовому плану. К аналогичному периоду 2012 года их сумма сократилась на 63,2 млн. рублей или на 1,3 процента.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Снижение отмечается по безвозмездным поступлениям из федерального бюджета, таким как субсидии и субвенции, а также по безвозмездным поступлениям от государственных (муниципальных) организаций.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Увеличение поступлений к аналогичному периоду прошлого года отмечается по доходам от возврата остатков субсидий, субвенций и иных межбюджетных трансфертов, имеющих целевое назначение, прошлых лет и прочих безвозмездных поступлений. 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8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автономного округа за 9 месяцев 2013 года исполнены в сумме 110 010,1 млн. рублей, или на 61,9 % к уточненному плану на год.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Следует отметить, что наименьший  процент исполнения - 10,4%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сложился по разделу «Обслуживание государственного и муниципального долга»,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что объясняется планируемым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привлечением заемных средств для финансирования дефицита бюджета автономного округа в 4 квартале текущего года.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Наибольшее исполнение расходов сложилось по разделу «Национальная оборона» - 100%. Средства, поступившие в полном объеме из федерального бюджета на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финансирование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первичного воинского учета на территориях, где отсутствуют военные комиссариаты, были переданы в бюджеты муниципальных образований 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автономного округа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9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584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718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54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4965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6725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2626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9610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1548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8470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296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054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6201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9430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7116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05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1811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2504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375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6958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778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3375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46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69888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666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3526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5099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9968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3259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9385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70166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2152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3309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105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75269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46599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3304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0114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7395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4036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1794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1905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067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02760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414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94380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97483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89519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7690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8016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55908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31361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6775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6128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421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69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94900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6869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979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063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6655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0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4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08.07.2020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сельского поселения Ларьяк  за </a:t>
            </a:r>
            <a:r>
              <a:rPr lang="ru-RU" sz="3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квартал  2019 года</a:t>
            </a:r>
            <a:endParaRPr lang="ru-RU" sz="3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38477227"/>
              </p:ext>
            </p:extLst>
          </p:nvPr>
        </p:nvGraphicFramePr>
        <p:xfrm>
          <a:off x="251520" y="1196752"/>
          <a:ext cx="8496943" cy="492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863"/>
                <a:gridCol w="2381671"/>
                <a:gridCol w="2274888"/>
                <a:gridCol w="1359521"/>
              </a:tblGrid>
              <a:tr h="927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14193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 уровню 2018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76425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54549,9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79098,4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72206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</a:t>
                      </a:r>
                      <a:r>
                        <a:rPr lang="ru-RU" sz="18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.руб.</a:t>
                      </a: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50636,4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71538,5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1091796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(+),             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3913,4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7559,9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8864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сельского поселения Ларьяк за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квартал 2019 года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588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41" y="188640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поселения Ларьяк за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2019 года</a:t>
            </a:r>
          </a:p>
          <a:p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857224" y="1071546"/>
          <a:ext cx="7572428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4811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сельского поселения Ларьяк за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2019 года</a:t>
            </a:r>
          </a:p>
          <a:p>
            <a:pPr defTabSz="914400"/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000108"/>
          <a:ext cx="814393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59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26064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сельского поселения Ларьяк за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</a:p>
          <a:p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071546"/>
          <a:ext cx="857256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506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037" y="260648"/>
            <a:ext cx="765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бюджета сельского поселения Ларьяк за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2019 года</a:t>
            </a:r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071546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8222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767" y="18864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Ларьяк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квартал 2019 год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руб.)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000108"/>
          <a:ext cx="828680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5903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714276"/>
              </p:ext>
            </p:extLst>
          </p:nvPr>
        </p:nvGraphicFramePr>
        <p:xfrm>
          <a:off x="179512" y="1052737"/>
          <a:ext cx="8784976" cy="5194000"/>
        </p:xfrm>
        <a:graphic>
          <a:graphicData uri="http://schemas.openxmlformats.org/drawingml/2006/table">
            <a:tbl>
              <a:tblPr/>
              <a:tblGrid>
                <a:gridCol w="5070965"/>
                <a:gridCol w="1281068"/>
                <a:gridCol w="1152780"/>
                <a:gridCol w="1280163"/>
              </a:tblGrid>
              <a:tr h="944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план, руб.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</a:t>
                      </a: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862 801,77</a:t>
                      </a:r>
                      <a:endParaRPr lang="ru-RU" sz="1200" i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16 215 782,74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43,99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435 500,0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90 842,16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20,85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4 356 923,65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307 646,61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52,97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13 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833 394,40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5 241 549,49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57 900 733,57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30 835 291,73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53,26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1 080,0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1080,0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 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196 809 695,46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15 898 487,18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8,08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777 400,0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317 140,60</a:t>
                      </a:r>
                      <a:endParaRPr lang="ru-RU" sz="1200" i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40,79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369 635,43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630 642,09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46,05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312 347 164,28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71 538 462,60</a:t>
                      </a:r>
                      <a:endParaRPr lang="ru-RU" sz="1200" i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188641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Ларьяк за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квартал 2019 года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Свечение</Template>
  <TotalTime>19444</TotalTime>
  <Words>282</Words>
  <Application>Microsoft Office PowerPoint</Application>
  <PresentationFormat>Экран (4:3)</PresentationFormat>
  <Paragraphs>107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Тема1</vt:lpstr>
      <vt:lpstr>1_Тема1</vt:lpstr>
      <vt:lpstr>2_Тема1</vt:lpstr>
      <vt:lpstr>3_Тема1</vt:lpstr>
      <vt:lpstr>4_Тема1</vt:lpstr>
      <vt:lpstr>Отчет об исполнении бюджета сельского поселения Ларьяк  за 2 квартал  2019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Кузнецова Наталья Анатольевна</dc:creator>
  <cp:keywords>свечение, шаблон</cp:keywords>
  <cp:lastModifiedBy>ГлавБух</cp:lastModifiedBy>
  <cp:revision>1609</cp:revision>
  <cp:lastPrinted>2013-11-26T08:53:32Z</cp:lastPrinted>
  <dcterms:created xsi:type="dcterms:W3CDTF">2009-04-16T09:43:16Z</dcterms:created>
  <dcterms:modified xsi:type="dcterms:W3CDTF">2020-07-08T09:48:47Z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TC300035211049</vt:lpwstr>
  </property>
</Properties>
</file>