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notesMasterIdLst>
    <p:notesMasterId r:id="rId14"/>
  </p:notesMasterIdLst>
  <p:sldIdLst>
    <p:sldId id="260" r:id="rId6"/>
    <p:sldId id="461" r:id="rId7"/>
    <p:sldId id="470" r:id="rId8"/>
    <p:sldId id="465" r:id="rId9"/>
    <p:sldId id="471" r:id="rId10"/>
    <p:sldId id="467" r:id="rId11"/>
    <p:sldId id="453" r:id="rId12"/>
    <p:sldId id="472" r:id="rId13"/>
  </p:sldIdLst>
  <p:sldSz cx="9144000" cy="6858000" type="screen4x3"/>
  <p:notesSz cx="6797675" cy="9928225"/>
  <p:defaultTextStyle>
    <a:defPPr>
      <a:defRPr lang="ru-RU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ZNECOVANA" initials="NA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FF"/>
    <a:srgbClr val="FF00FF"/>
    <a:srgbClr val="3333CC"/>
    <a:srgbClr val="0066CC"/>
    <a:srgbClr val="FFFFCC"/>
    <a:srgbClr val="6699FF"/>
    <a:srgbClr val="14AC38"/>
    <a:srgbClr val="2DDBBE"/>
    <a:srgbClr val="CCCCFF"/>
    <a:srgbClr val="9787C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8" autoAdjust="0"/>
    <p:restoredTop sz="95209" autoAdjust="0"/>
  </p:normalViewPr>
  <p:slideViewPr>
    <p:cSldViewPr>
      <p:cViewPr>
        <p:scale>
          <a:sx n="80" d="100"/>
          <a:sy n="80" d="100"/>
        </p:scale>
        <p:origin x="-1038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794" y="498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3;&#1072;&#1090;&#1072;&#1096;&#1072;\Desktop\&#1076;&#1086;&#1082;%20&#1088;&#1072;&#1073;&#1089;&#1090;&#1086;&#1083;\&#1076;&#1086;&#1082;&#1091;&#1084;&#1084;&#1084;&#1084;&#1084;&#1077;&#1077;&#1085;&#1085;&#1085;&#1090;&#1090;&#1099;&#1099;\&#1076;&#1086;&#1093;&#1086;&#1076;&#1099;%20&#1076;&#1080;&#1072;&#1075;&#1088;&#1072;&#1084;&#108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96;&#1072;\Desktop\&#1076;&#1086;&#1082;%20&#1088;&#1072;&#1073;&#1089;&#1090;&#1086;&#1083;\&#1076;&#1086;&#1082;&#1091;&#1084;&#1084;&#1084;&#1084;&#1084;&#1077;&#1077;&#1085;&#1085;&#1085;&#1090;&#1090;&#1099;&#1099;\&#1076;&#1086;&#1093;&#1086;&#1076;&#1099;%20&#1076;&#1080;&#1072;&#1075;&#1088;&#1072;&#1084;&#1084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96;&#1072;\Desktop\&#1076;&#1086;&#1082;%20&#1088;&#1072;&#1073;&#1089;&#1090;&#1086;&#1083;\&#1076;&#1086;&#1082;&#1091;&#1084;&#1084;&#1084;&#1084;&#1084;&#1077;&#1077;&#1085;&#1085;&#1085;&#1090;&#1090;&#1099;&#1099;\&#1076;&#1086;&#1093;&#1086;&#1076;&#1099;%20&#1076;&#1080;&#1072;&#1075;&#1088;&#1072;&#1084;&#1084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96;&#1072;\Desktop\&#1076;&#1086;&#1082;%20&#1088;&#1072;&#1073;&#1089;&#1090;&#1086;&#1083;\&#1076;&#1086;&#1082;&#1091;&#1084;&#1084;&#1084;&#1084;&#1084;&#1077;&#1077;&#1085;&#1085;&#1085;&#1090;&#1090;&#1099;&#1099;\&#1076;&#1086;&#1093;&#1086;&#1076;&#1099;%20&#1076;&#1080;&#1072;&#1075;&#1088;&#1072;&#1084;&#108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96;&#1072;\Desktop\&#1076;&#1086;&#1082;%20&#1088;&#1072;&#1073;&#1089;&#1090;&#1086;&#1083;\&#1076;&#1086;&#1082;&#1091;&#1084;&#1084;&#1084;&#1084;&#1084;&#1077;&#1077;&#1085;&#1085;&#1085;&#1090;&#1090;&#1099;&#1099;\&#1076;&#1086;&#1093;&#1086;&#1076;&#1099;%20&#1076;&#1080;&#1072;&#1075;&#1088;&#1072;&#1084;&#1084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90;&#1072;&#1096;&#1072;\Desktop\&#1076;&#1086;&#1082;%20&#1088;&#1072;&#1073;&#1089;&#1090;&#1086;&#1083;\&#1076;&#1086;&#1082;&#1091;&#1084;&#1084;&#1084;&#1084;&#1084;&#1077;&#1077;&#1085;&#1085;&#1085;&#1090;&#1090;&#1099;&#1099;\&#1076;&#1086;&#1093;&#1086;&#1076;&#1099;%20&#1076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AngAx val="1"/>
    </c:view3D>
    <c:plotArea>
      <c:layout>
        <c:manualLayout>
          <c:layoutTarget val="inner"/>
          <c:xMode val="edge"/>
          <c:yMode val="edge"/>
          <c:x val="0.11777138756317042"/>
          <c:y val="4.8535605180499965E-2"/>
          <c:w val="0.52429482643541536"/>
          <c:h val="0.84194896949356834"/>
        </c:manualLayout>
      </c:layout>
      <c:bar3DChart>
        <c:barDir val="col"/>
        <c:grouping val="stacked"/>
        <c:ser>
          <c:idx val="0"/>
          <c:order val="0"/>
          <c:tx>
            <c:strRef>
              <c:f>Лист10!$C$2</c:f>
              <c:strCache>
                <c:ptCount val="1"/>
                <c:pt idx="0">
                  <c:v>налоговые, 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Лист10!$B$3:$B$5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Лист10!$C$3:$C$5</c:f>
              <c:numCache>
                <c:formatCode>General</c:formatCode>
                <c:ptCount val="3"/>
                <c:pt idx="0">
                  <c:v>1601.4</c:v>
                </c:pt>
                <c:pt idx="1">
                  <c:v>1253.5</c:v>
                </c:pt>
              </c:numCache>
            </c:numRef>
          </c:val>
        </c:ser>
        <c:ser>
          <c:idx val="1"/>
          <c:order val="1"/>
          <c:tx>
            <c:strRef>
              <c:f>Лист10!$D$2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4.6823705920581134E-3"/>
                  <c:y val="1.5561993201328702E-2"/>
                </c:manualLayout>
              </c:layout>
              <c:tx>
                <c:rich>
                  <a:bodyPr/>
                  <a:lstStyle/>
                  <a:p>
                    <a:r>
                      <a:rPr lang="ru-RU" sz="1000" cap="small" baseline="0" dirty="0" smtClean="0"/>
                      <a:t>52972,2</a:t>
                    </a:r>
                    <a:endParaRPr lang="en-US" cap="small" baseline="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Лист10!$B$3:$B$5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Лист10!$D$3:$D$5</c:f>
              <c:numCache>
                <c:formatCode>General</c:formatCode>
                <c:ptCount val="3"/>
                <c:pt idx="0">
                  <c:v>23574</c:v>
                </c:pt>
                <c:pt idx="1">
                  <c:v>46979.4</c:v>
                </c:pt>
              </c:numCache>
            </c:numRef>
          </c:val>
        </c:ser>
        <c:shape val="cylinder"/>
        <c:axId val="74232960"/>
        <c:axId val="74234496"/>
        <c:axId val="0"/>
      </c:bar3DChart>
      <c:catAx>
        <c:axId val="74232960"/>
        <c:scaling>
          <c:orientation val="minMax"/>
        </c:scaling>
        <c:axPos val="b"/>
        <c:tickLblPos val="nextTo"/>
        <c:crossAx val="74234496"/>
        <c:crosses val="autoZero"/>
        <c:auto val="1"/>
        <c:lblAlgn val="ctr"/>
        <c:lblOffset val="100"/>
      </c:catAx>
      <c:valAx>
        <c:axId val="74234496"/>
        <c:scaling>
          <c:orientation val="minMax"/>
        </c:scaling>
        <c:axPos val="l"/>
        <c:majorGridlines/>
        <c:numFmt formatCode="General" sourceLinked="1"/>
        <c:tickLblPos val="nextTo"/>
        <c:crossAx val="74232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view3D>
      <c:rotX val="75"/>
      <c:rAngAx val="1"/>
    </c:view3D>
    <c:plotArea>
      <c:layout>
        <c:manualLayout>
          <c:layoutTarget val="inner"/>
          <c:xMode val="edge"/>
          <c:yMode val="edge"/>
          <c:x val="9.6152321619138212E-2"/>
          <c:y val="0"/>
          <c:w val="0.6935386841897957"/>
          <c:h val="1"/>
        </c:manualLayout>
      </c:layout>
      <c:bar3DChart>
        <c:barDir val="col"/>
        <c:grouping val="standard"/>
        <c:ser>
          <c:idx val="0"/>
          <c:order val="0"/>
          <c:tx>
            <c:strRef>
              <c:f>Лист9!$D$1</c:f>
              <c:strCache>
                <c:ptCount val="1"/>
                <c:pt idx="0">
                  <c:v>2013 год</c:v>
                </c:pt>
              </c:strCache>
            </c:strRef>
          </c:tx>
          <c:dLbls>
            <c:showVal val="1"/>
          </c:dLbls>
          <c:cat>
            <c:strRef>
              <c:f>Лист9!$C$2:$C$4</c:f>
              <c:strCache>
                <c:ptCount val="3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</c:strCache>
            </c:strRef>
          </c:cat>
          <c:val>
            <c:numRef>
              <c:f>Лист9!$D$2:$D$4</c:f>
              <c:numCache>
                <c:formatCode>General</c:formatCode>
                <c:ptCount val="3"/>
                <c:pt idx="0">
                  <c:v>459.9</c:v>
                </c:pt>
                <c:pt idx="1">
                  <c:v>38.9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Лист9!$E$1</c:f>
              <c:strCache>
                <c:ptCount val="1"/>
                <c:pt idx="0">
                  <c:v>2014 год</c:v>
                </c:pt>
              </c:strCache>
            </c:strRef>
          </c:tx>
          <c:dLbls>
            <c:showVal val="1"/>
          </c:dLbls>
          <c:cat>
            <c:strRef>
              <c:f>Лист9!$C$2:$C$4</c:f>
              <c:strCache>
                <c:ptCount val="3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</c:strCache>
            </c:strRef>
          </c:cat>
          <c:val>
            <c:numRef>
              <c:f>Лист9!$E$2:$E$4</c:f>
              <c:numCache>
                <c:formatCode>General</c:formatCode>
                <c:ptCount val="3"/>
                <c:pt idx="0">
                  <c:v>496.9</c:v>
                </c:pt>
                <c:pt idx="1">
                  <c:v>5.8</c:v>
                </c:pt>
                <c:pt idx="2">
                  <c:v>1.7</c:v>
                </c:pt>
              </c:numCache>
            </c:numRef>
          </c:val>
        </c:ser>
        <c:shape val="cylinder"/>
        <c:axId val="77500800"/>
        <c:axId val="77502336"/>
        <c:axId val="74189888"/>
      </c:bar3DChart>
      <c:catAx>
        <c:axId val="77500800"/>
        <c:scaling>
          <c:orientation val="minMax"/>
        </c:scaling>
        <c:axPos val="b"/>
        <c:tickLblPos val="nextTo"/>
        <c:crossAx val="77502336"/>
        <c:crosses val="autoZero"/>
        <c:auto val="1"/>
        <c:lblAlgn val="ctr"/>
        <c:lblOffset val="100"/>
      </c:catAx>
      <c:valAx>
        <c:axId val="77502336"/>
        <c:scaling>
          <c:orientation val="minMax"/>
        </c:scaling>
        <c:axPos val="l"/>
        <c:majorGridlines/>
        <c:numFmt formatCode="General" sourceLinked="1"/>
        <c:tickLblPos val="nextTo"/>
        <c:crossAx val="77500800"/>
        <c:crosses val="autoZero"/>
        <c:crossBetween val="between"/>
      </c:valAx>
      <c:serAx>
        <c:axId val="74189888"/>
        <c:scaling>
          <c:orientation val="minMax"/>
        </c:scaling>
        <c:axPos val="b"/>
        <c:tickLblPos val="nextTo"/>
        <c:crossAx val="7750233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Лист11!$B$4</c:f>
              <c:strCache>
                <c:ptCount val="1"/>
                <c:pt idx="0">
                  <c:v>аренда и продажа муниципального имущества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Лист11!$C$3:$D$3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Лист11!$C$4:$D$4</c:f>
              <c:numCache>
                <c:formatCode>General</c:formatCode>
                <c:ptCount val="2"/>
                <c:pt idx="0">
                  <c:v>1086.4000000000001</c:v>
                </c:pt>
                <c:pt idx="1">
                  <c:v>743.9</c:v>
                </c:pt>
              </c:numCache>
            </c:numRef>
          </c:val>
        </c:ser>
        <c:ser>
          <c:idx val="1"/>
          <c:order val="1"/>
          <c:tx>
            <c:strRef>
              <c:f>Лист11!$B$5</c:f>
              <c:strCache>
                <c:ptCount val="1"/>
                <c:pt idx="0">
                  <c:v>госпошлина</c:v>
                </c:pt>
              </c:strCache>
            </c:strRef>
          </c:tx>
          <c:dLbls>
            <c:showVal val="1"/>
          </c:dLbls>
          <c:cat>
            <c:strRef>
              <c:f>Лист11!$C$3:$D$3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Лист11!$C$5:$D$5</c:f>
              <c:numCache>
                <c:formatCode>General</c:formatCode>
                <c:ptCount val="2"/>
                <c:pt idx="0">
                  <c:v>15.4</c:v>
                </c:pt>
                <c:pt idx="1">
                  <c:v>10.199999999999999</c:v>
                </c:pt>
              </c:numCache>
            </c:numRef>
          </c:val>
        </c:ser>
        <c:shape val="cylinder"/>
        <c:axId val="77775616"/>
        <c:axId val="77777152"/>
        <c:axId val="77424832"/>
      </c:bar3DChart>
      <c:catAx>
        <c:axId val="77775616"/>
        <c:scaling>
          <c:orientation val="minMax"/>
        </c:scaling>
        <c:axPos val="b"/>
        <c:tickLblPos val="nextTo"/>
        <c:crossAx val="77777152"/>
        <c:crosses val="autoZero"/>
        <c:auto val="1"/>
        <c:lblAlgn val="ctr"/>
        <c:lblOffset val="100"/>
      </c:catAx>
      <c:valAx>
        <c:axId val="77777152"/>
        <c:scaling>
          <c:orientation val="minMax"/>
        </c:scaling>
        <c:axPos val="l"/>
        <c:majorGridlines/>
        <c:numFmt formatCode="General" sourceLinked="1"/>
        <c:tickLblPos val="nextTo"/>
        <c:crossAx val="77775616"/>
        <c:crosses val="autoZero"/>
        <c:crossBetween val="between"/>
      </c:valAx>
      <c:serAx>
        <c:axId val="77424832"/>
        <c:scaling>
          <c:orientation val="minMax"/>
        </c:scaling>
        <c:axPos val="b"/>
        <c:tickLblPos val="nextTo"/>
        <c:crossAx val="77777152"/>
        <c:crosses val="autoZero"/>
      </c:ser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6111111111111156E-2"/>
          <c:y val="0.16242089530475357"/>
          <c:w val="0.93888888888888966"/>
          <c:h val="0.72159922717993585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Лист8!$C$1:$C$3</c:f>
              <c:strCache>
                <c:ptCount val="1"/>
                <c:pt idx="0">
                  <c:v>Дотации</c:v>
                </c:pt>
              </c:strCache>
            </c:strRef>
          </c:tx>
          <c:cat>
            <c:numRef>
              <c:f>Лист8!$B$4:$B$6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Лист8!$C$4:$C$6</c:f>
              <c:numCache>
                <c:formatCode>General</c:formatCode>
                <c:ptCount val="3"/>
                <c:pt idx="0">
                  <c:v>22748.3</c:v>
                </c:pt>
                <c:pt idx="1">
                  <c:v>44730.3</c:v>
                </c:pt>
              </c:numCache>
            </c:numRef>
          </c:val>
        </c:ser>
        <c:ser>
          <c:idx val="1"/>
          <c:order val="1"/>
          <c:tx>
            <c:strRef>
              <c:f>Лист8!$D$1:$D$3</c:f>
              <c:strCache>
                <c:ptCount val="1"/>
                <c:pt idx="0">
                  <c:v>Субвенции</c:v>
                </c:pt>
              </c:strCache>
            </c:strRef>
          </c:tx>
          <c:dLbls>
            <c:dLbl>
              <c:idx val="0"/>
              <c:layout>
                <c:manualLayout>
                  <c:x val="8.3331146106736809E-3"/>
                  <c:y val="-4.6296296296296372E-3"/>
                </c:manualLayout>
              </c:layout>
              <c:showVal val="1"/>
            </c:dLbl>
            <c:showVal val="1"/>
          </c:dLbls>
          <c:cat>
            <c:numRef>
              <c:f>Лист8!$B$4:$B$6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Лист8!$D$4:$D$6</c:f>
              <c:numCache>
                <c:formatCode>General</c:formatCode>
                <c:ptCount val="3"/>
                <c:pt idx="0">
                  <c:v>358.2</c:v>
                </c:pt>
                <c:pt idx="1">
                  <c:v>805.5</c:v>
                </c:pt>
              </c:numCache>
            </c:numRef>
          </c:val>
        </c:ser>
        <c:ser>
          <c:idx val="2"/>
          <c:order val="2"/>
          <c:tx>
            <c:strRef>
              <c:f>Лист8!$E$1:$E$3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dLbls>
            <c:dLbl>
              <c:idx val="0"/>
              <c:layout>
                <c:manualLayout>
                  <c:x val="2.5000000000000001E-2"/>
                  <c:y val="-2.7777777777777853E-2"/>
                </c:manualLayout>
              </c:layout>
              <c:showVal val="1"/>
            </c:dLbl>
            <c:showVal val="1"/>
          </c:dLbls>
          <c:cat>
            <c:numRef>
              <c:f>Лист8!$B$4:$B$6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Лист8!$E$4:$E$6</c:f>
              <c:numCache>
                <c:formatCode>General</c:formatCode>
                <c:ptCount val="3"/>
                <c:pt idx="0">
                  <c:v>467.5</c:v>
                </c:pt>
                <c:pt idx="1">
                  <c:v>996.7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79090816"/>
        <c:axId val="79092352"/>
        <c:axId val="0"/>
      </c:bar3DChart>
      <c:catAx>
        <c:axId val="79090816"/>
        <c:scaling>
          <c:orientation val="minMax"/>
        </c:scaling>
        <c:axPos val="b"/>
        <c:numFmt formatCode="General" sourceLinked="1"/>
        <c:majorTickMark val="none"/>
        <c:tickLblPos val="nextTo"/>
        <c:crossAx val="79092352"/>
        <c:crosses val="autoZero"/>
        <c:auto val="1"/>
        <c:lblAlgn val="ctr"/>
        <c:lblOffset val="100"/>
      </c:catAx>
      <c:valAx>
        <c:axId val="79092352"/>
        <c:scaling>
          <c:orientation val="minMax"/>
        </c:scaling>
        <c:delete val="1"/>
        <c:axPos val="l"/>
        <c:numFmt formatCode="0%" sourceLinked="1"/>
        <c:tickLblPos val="none"/>
        <c:crossAx val="790908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3435914260717412E-2"/>
          <c:y val="1.8518518518518542E-2"/>
          <c:w val="0.87979483814523296"/>
          <c:h val="8.3717191601049998E-2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Лист3!$B$1</c:f>
              <c:strCache>
                <c:ptCount val="1"/>
                <c:pt idx="0">
                  <c:v>Состав расходной части бюджета сельского поселения Ларьяк</c:v>
                </c:pt>
              </c:strCache>
            </c:strRef>
          </c:tx>
          <c:dLbls>
            <c:dLbl>
              <c:idx val="1"/>
              <c:layout>
                <c:manualLayout>
                  <c:x val="-4.5501976406291632E-2"/>
                  <c:y val="-0.20371159918033957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Лист3!$A$2:$A$10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Лист3!$B$2:$B$10</c:f>
              <c:numCache>
                <c:formatCode>General</c:formatCode>
                <c:ptCount val="9"/>
                <c:pt idx="0">
                  <c:v>5634.8</c:v>
                </c:pt>
                <c:pt idx="1">
                  <c:v>0</c:v>
                </c:pt>
                <c:pt idx="2">
                  <c:v>26.7</c:v>
                </c:pt>
                <c:pt idx="3">
                  <c:v>907.3</c:v>
                </c:pt>
                <c:pt idx="4">
                  <c:v>31789</c:v>
                </c:pt>
                <c:pt idx="5">
                  <c:v>0</c:v>
                </c:pt>
                <c:pt idx="6">
                  <c:v>2605.1999999999998</c:v>
                </c:pt>
                <c:pt idx="7">
                  <c:v>40</c:v>
                </c:pt>
                <c:pt idx="8">
                  <c:v>179.3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0.19312</cdr:x>
      <cdr:y>0.43279</cdr:y>
    </cdr:from>
    <cdr:to>
      <cdr:x>0.37667</cdr:x>
      <cdr:y>0.74754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2026" y="12573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91E62-8B68-4474-8F1D-44C7CB36F986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C60DC-AEB3-4BAD-98CB-29679DCD13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031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60DC-AEB3-4BAD-98CB-29679DCD131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lang="ru-RU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C1F4A5-493D-45CC-9669-28ED005489D7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2039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Снижение поступлений по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налогу на прибыль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организаций и низкий процент исполнения годовых назначений обусловлены использованием нефтяными компаниями механизма вычетов в рамках ускоренной амортизации, реорганизацией крупнейшего налогоплательщика, а также ростом затрат на приобретение лицензионных участков недр в составе расходов, учитываемых в целях налогообложения. Данный налог сложился в бюджете автономного округа в сумме 35 189,0 млн. рублей, что ниже поступлений аналогичного периода 2012 года на 19 250,1 млн. рублей или на 35,4%, уточненный годовой план выполнен на 45,1 процент.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Снижение поступлений по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налогу на доходы физических лиц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определено увеличением числа муниципальных образований, согласившихся на полную или частичную замену дотаций дополнительными нормативами отчислений от данного налога, и, следовательно, уменьшением норматива отчисления по налогу в бюджет автономного округа.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Данный налог сложился в бюджете автономного округа в сумме 20 392,8 млн. рублей, что ниже поступлений аналогичного периода 2012 года на 1 616,2 млн. рублей или на 7,3%, уточненный годовой план выполнен на 71,9 процентов. </a:t>
            </a:r>
          </a:p>
          <a:p>
            <a:pPr algn="just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 остальным налоговым платежам отмечается положительная динамика поступлений.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3601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Неналоговые доходы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9 месяцев 2013 года сложились в сумме 3 807,1 млн. рублей, что составляет 125,6% к уточненному годовому плану. К аналогичному периоду 2012 года их сумма увеличилась на 180,4 тыс. рублей или на 5,0 процентов. Прирост отмечается по платежам при пользовании природными ресурсами и прочим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неналоговым доходам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4524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Безвозмездные поступления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9 месяцев 2013 года сложились в сумме 4 726,2 млн. рублей, что составляет 93,9% к уточненному годовому плану. К аналогичному периоду 2012 года их сумма сократилась на 63,2 млн. рублей или на 1,3 процента.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Снижение отмечается по безвозмездным поступлениям из федерального бюджета, таким как субсидии и субвенции, а также по безвозмездным поступлениям от государственных (муниципальных) организаций.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Увеличение поступлений к аналогичному периоду прошлого года отмечается по доходам от возврата остатков субсидий, субвенций и иных межбюджетных трансфертов, имеющих целевое назначение, прошлых лет и прочих безвозмездных поступлений. 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DFBA7-C95B-4DB9-B292-D9C66CAD6D9D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7981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2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автономного округа за 9 месяцев 2013 года исполнены в сумме 110 010,1 млн. рублей, или на 61,9 % к уточненному плану на год.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Следует отметить, что наименьший  процент исполнения - 10,4%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сложился по разделу «Обслуживание государственного и муниципального долга»,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что объясняется планируемым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привлечением заемных средств для финансирования дефицита бюджета автономного округа в 4 квартале текущего года.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	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Наибольшее исполнение расходов сложилось по разделу «Национальная оборона» - 100%. Средства, поступившие в полном объеме из федерального бюджета на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финансирование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первичного воинского учета на территориях, где отсутствуют военные комиссариаты, были переданы в бюджеты муниципальных образований 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автономного округа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60DC-AEB3-4BAD-98CB-29679DCD131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949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485843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51718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94054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53749653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766725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42626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259610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681548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768470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3296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33054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96201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139430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307116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2305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911811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512504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43758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26958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55778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643375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7466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469888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39666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83526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245099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509968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93259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8093853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8170166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0221523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6933090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651057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175269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6546599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603304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8301148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873952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714036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631794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3419058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770677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73027600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2" descr="rogki_gra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3" descr="kart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91440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6336704" y="-72008"/>
            <a:ext cx="2339752" cy="2492896"/>
          </a:xfrm>
          <a:prstGeom prst="ellipse">
            <a:avLst/>
          </a:prstGeom>
          <a:gradFill flip="none" rotWithShape="1">
            <a:gsLst>
              <a:gs pos="41000">
                <a:schemeClr val="bg1"/>
              </a:gs>
              <a:gs pos="63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7" name="Рисунок 18" descr="Gerb_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8913"/>
            <a:ext cx="18732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7078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625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27414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694380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2000" indent="-252000">
              <a:spcBef>
                <a:spcPts val="900"/>
              </a:spcBef>
              <a:buClr>
                <a:schemeClr val="accent2"/>
              </a:buClr>
              <a:defRPr/>
            </a:lvl1pPr>
            <a:lvl2pPr>
              <a:spcBef>
                <a:spcPts val="900"/>
              </a:spcBef>
              <a:buClr>
                <a:schemeClr val="accent2"/>
              </a:buClr>
              <a:defRPr/>
            </a:lvl2pPr>
            <a:lvl3pPr>
              <a:spcBef>
                <a:spcPts val="900"/>
              </a:spcBef>
              <a:buClr>
                <a:schemeClr val="accent2"/>
              </a:buClr>
              <a:defRPr/>
            </a:lvl3pPr>
            <a:lvl4pPr>
              <a:spcBef>
                <a:spcPts val="900"/>
              </a:spcBef>
              <a:buClr>
                <a:schemeClr val="accent2"/>
              </a:buClr>
              <a:defRPr/>
            </a:lvl4pPr>
            <a:lvl5pPr>
              <a:spcBef>
                <a:spcPts val="90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6897483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9289519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2076906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5180164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6855908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631361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886775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8976128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342130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33069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8394900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7068694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77979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630639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076655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70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799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004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441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0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18891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8913"/>
            <a:ext cx="9144000" cy="71913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653EC20-DB0F-4B28-BC73-AB79E66B9C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27.10.2014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/>
            <a:fld id="{6F68BBC7-EF31-42C2-957E-6904FCC42A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4328" y="-99392"/>
            <a:ext cx="1008112" cy="1224136"/>
          </a:xfrm>
          <a:prstGeom prst="ellipse">
            <a:avLst/>
          </a:prstGeom>
          <a:gradFill>
            <a:gsLst>
              <a:gs pos="44000">
                <a:schemeClr val="bg1">
                  <a:alpha val="38000"/>
                </a:schemeClr>
              </a:gs>
              <a:gs pos="6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037" name="Picture 2" descr="D:\LOGO\Gerb_small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7762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blipFill dpi="0" rotWithShape="1">
            <a:blip r:embed="rId16" cstate="print"/>
            <a:srcRect/>
            <a:tile tx="0" ty="0" sx="46000" sy="4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29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сельского поселения </a:t>
            </a:r>
            <a:r>
              <a:rPr lang="ru-RU" sz="37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Ларьяк</a:t>
            </a:r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за 1 </a:t>
            </a:r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квартал  </a:t>
            </a:r>
            <a:r>
              <a:rPr lang="ru-RU" sz="3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2014 года</a:t>
            </a:r>
            <a:endParaRPr lang="ru-RU" sz="37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4164533254"/>
              </p:ext>
            </p:extLst>
          </p:nvPr>
        </p:nvGraphicFramePr>
        <p:xfrm>
          <a:off x="251520" y="1196752"/>
          <a:ext cx="8496943" cy="4925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863"/>
                <a:gridCol w="2381671"/>
                <a:gridCol w="2274888"/>
                <a:gridCol w="1359521"/>
              </a:tblGrid>
              <a:tr h="9279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</a:tr>
              <a:tr h="14193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 уровню 2013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50000"/>
                        <a:alpha val="52000"/>
                      </a:schemeClr>
                    </a:solidFill>
                  </a:tcPr>
                </a:tc>
              </a:tr>
              <a:tr h="764258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</a:p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25 175,4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46 980,6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  <a:tr h="722065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</a:t>
                      </a:r>
                      <a:r>
                        <a:rPr lang="ru-RU" sz="18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.руб.</a:t>
                      </a: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22 272,9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41 182,6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  <a:tr h="1091796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(+),              </a:t>
                      </a: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2 902,5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5798,0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accent2">
                        <a:lumMod val="75000"/>
                        <a:alpha val="3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18864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сельского поселения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Ларьяк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57588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041" y="188640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сельского поселения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Ларьяк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2013-2014 годы</a:t>
            </a:r>
          </a:p>
          <a:p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539552" y="1124743"/>
          <a:ext cx="8136904" cy="489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748114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сельского поселения </a:t>
            </a:r>
            <a:r>
              <a:rPr lang="ru-RU" sz="18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Ларьяк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2013-2014 годы</a:t>
            </a:r>
          </a:p>
          <a:p>
            <a:pPr defTabSz="914400"/>
            <a:endParaRPr lang="ru-RU" sz="1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23528" y="1052737"/>
          <a:ext cx="8352927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35594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260648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сельского поселения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Ларьяк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2013-2014 годы</a:t>
            </a:r>
          </a:p>
          <a:p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899592" y="1484784"/>
          <a:ext cx="72728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835069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037" y="260648"/>
            <a:ext cx="7657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безвозмездных поступлений бюджета сельского поселения </a:t>
            </a:r>
            <a:r>
              <a:rPr lang="ru-RU" sz="18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Ларьяк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2013-2014 годы</a:t>
            </a:r>
            <a:endParaRPr lang="ru-RU" sz="1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043608" y="1052736"/>
          <a:ext cx="763284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6782222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1767" y="18864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сельского поселения </a:t>
            </a:r>
            <a:r>
              <a:rPr lang="ru-RU" sz="1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Ларьяк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2014 год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47664" y="980728"/>
          <a:ext cx="6077099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475657" y="908720"/>
          <a:ext cx="614910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325903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flipV="1">
            <a:off x="2286000" y="126876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сельского поселения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Ларьяк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2013 год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1484788"/>
          <a:ext cx="7272807" cy="4032442"/>
        </p:xfrm>
        <a:graphic>
          <a:graphicData uri="http://schemas.openxmlformats.org/drawingml/2006/table">
            <a:tbl>
              <a:tblPr/>
              <a:tblGrid>
                <a:gridCol w="4198093"/>
                <a:gridCol w="1060556"/>
                <a:gridCol w="954351"/>
                <a:gridCol w="1059807"/>
              </a:tblGrid>
              <a:tr h="64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Исполнено,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26486164,42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5634850,70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780000,0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1498592,19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26738,32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13942672,48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907330,37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58920921,37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31789079,76</a:t>
                      </a:r>
                      <a:endParaRPr lang="ru-RU" sz="12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53,9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Культура и кинематография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24261095,0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2605209,76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300000,0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1454500,0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179396,73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127643945,46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41182605,64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33" marR="67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188641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Исполнение расходов бюджета сельского поселения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Ларьяк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2014 год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2013 год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Свечение</Template>
  <TotalTime>18517</TotalTime>
  <Words>215</Words>
  <Application>Microsoft Office PowerPoint</Application>
  <PresentationFormat>Экран (4:3)</PresentationFormat>
  <Paragraphs>105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Тема1</vt:lpstr>
      <vt:lpstr>1_Тема1</vt:lpstr>
      <vt:lpstr>2_Тема1</vt:lpstr>
      <vt:lpstr>3_Тема1</vt:lpstr>
      <vt:lpstr>4_Тема1</vt:lpstr>
      <vt:lpstr>Отчет об исполнении бюджета сельского поселения Ларьяк  за 1 квартал  2014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Кузнецова Наталья Анатольевна</dc:creator>
  <cp:keywords>свечение, шаблон</cp:keywords>
  <cp:lastModifiedBy>Наташа</cp:lastModifiedBy>
  <cp:revision>1558</cp:revision>
  <cp:lastPrinted>2013-11-26T08:53:32Z</cp:lastPrinted>
  <dcterms:created xsi:type="dcterms:W3CDTF">2009-04-16T09:43:16Z</dcterms:created>
  <dcterms:modified xsi:type="dcterms:W3CDTF">2014-10-28T07:47:52Z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TC300035211049</vt:lpwstr>
  </property>
</Properties>
</file>