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3"/>
  </p:notesMasterIdLst>
  <p:sldIdLst>
    <p:sldId id="261" r:id="rId2"/>
    <p:sldId id="279" r:id="rId3"/>
    <p:sldId id="282" r:id="rId4"/>
    <p:sldId id="281" r:id="rId5"/>
    <p:sldId id="283" r:id="rId6"/>
    <p:sldId id="280" r:id="rId7"/>
    <p:sldId id="259" r:id="rId8"/>
    <p:sldId id="271" r:id="rId9"/>
    <p:sldId id="277" r:id="rId10"/>
    <p:sldId id="278" r:id="rId11"/>
    <p:sldId id="262" r:id="rId12"/>
  </p:sldIdLst>
  <p:sldSz cx="9144000" cy="6858000" type="screen4x3"/>
  <p:notesSz cx="6797675"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79"/>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3441" autoAdjust="0"/>
  </p:normalViewPr>
  <p:slideViewPr>
    <p:cSldViewPr>
      <p:cViewPr varScale="1">
        <p:scale>
          <a:sx n="76" d="100"/>
          <a:sy n="76" d="100"/>
        </p:scale>
        <p:origin x="-35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78" y="-96"/>
      </p:cViewPr>
      <p:guideLst>
        <p:guide orient="horz" pos="3109"/>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1A063E-07B9-4218-BB96-96A717FC6E31}"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14D6505F-F290-42E0-994E-C0077C8BF1AE}">
      <dgm:prSet custT="1"/>
      <dgm:spPr/>
      <dgm:t>
        <a:bodyPr/>
        <a:lstStyle/>
        <a:p>
          <a:pPr algn="ctr"/>
          <a:r>
            <a:rPr lang="ru-RU" sz="2200" b="1" dirty="0" smtClean="0">
              <a:latin typeface="Times New Roman" pitchFamily="18" charset="0"/>
              <a:cs typeface="Times New Roman" pitchFamily="18" charset="0"/>
            </a:rPr>
            <a:t>Постановление Правительства Российской Федерации от 30 апреля 2014 № 400 «О формировании индексов изменения размера платы граждан за коммунальные услуги в Российской Федерации»</a:t>
          </a:r>
        </a:p>
      </dgm:t>
    </dgm:pt>
    <dgm:pt modelId="{6157221C-6A97-4A7F-A540-89A0335B7CBD}" type="parTrans" cxnId="{D49D1FD6-8F46-4428-A04D-06CF9B31EBE5}">
      <dgm:prSet/>
      <dgm:spPr/>
      <dgm:t>
        <a:bodyPr/>
        <a:lstStyle/>
        <a:p>
          <a:endParaRPr lang="ru-RU"/>
        </a:p>
      </dgm:t>
    </dgm:pt>
    <dgm:pt modelId="{CB796FF0-DDAA-4E71-B204-5D37264B9D09}" type="sibTrans" cxnId="{D49D1FD6-8F46-4428-A04D-06CF9B31EBE5}">
      <dgm:prSet/>
      <dgm:spPr/>
      <dgm:t>
        <a:bodyPr/>
        <a:lstStyle/>
        <a:p>
          <a:endParaRPr lang="ru-RU"/>
        </a:p>
      </dgm:t>
    </dgm:pt>
    <dgm:pt modelId="{C054A5D4-9436-45D7-9313-B387268481DD}">
      <dgm:prSet custT="1"/>
      <dgm:spPr/>
      <dgm:t>
        <a:bodyPr/>
        <a:lstStyle/>
        <a:p>
          <a:pPr algn="ctr"/>
          <a:r>
            <a:rPr lang="ru-RU" sz="2200" b="1" dirty="0" smtClean="0">
              <a:latin typeface="Times New Roman" pitchFamily="18" charset="0"/>
              <a:cs typeface="Times New Roman" pitchFamily="18" charset="0"/>
            </a:rPr>
            <a:t>Постановление Губернатора Ханты-Мансийского автономного округа – Югры от 29 мая 2014 № 65 «О предельных (максимальных) индексах  изменения размера вносимой гражданами платы за коммунальные услуги в муниципальных образованиях Ханты-Мансийского автономного округа –Югры на период с 01 июля 2014 года по 2018 год»</a:t>
          </a:r>
          <a:endParaRPr lang="ru-RU" sz="2200" dirty="0" smtClean="0">
            <a:latin typeface="Times New Roman" pitchFamily="18" charset="0"/>
            <a:cs typeface="Times New Roman" pitchFamily="18" charset="0"/>
          </a:endParaRPr>
        </a:p>
      </dgm:t>
    </dgm:pt>
    <dgm:pt modelId="{8C1474D1-5AEE-48B1-9210-C86610A30116}" type="parTrans" cxnId="{EC75B5D4-FBCD-47C0-9DED-39DB4382BD0E}">
      <dgm:prSet/>
      <dgm:spPr/>
      <dgm:t>
        <a:bodyPr/>
        <a:lstStyle/>
        <a:p>
          <a:endParaRPr lang="ru-RU"/>
        </a:p>
      </dgm:t>
    </dgm:pt>
    <dgm:pt modelId="{C2D6024C-AC71-4694-B8BE-DD51FE051DB2}" type="sibTrans" cxnId="{EC75B5D4-FBCD-47C0-9DED-39DB4382BD0E}">
      <dgm:prSet/>
      <dgm:spPr/>
      <dgm:t>
        <a:bodyPr/>
        <a:lstStyle/>
        <a:p>
          <a:endParaRPr lang="ru-RU"/>
        </a:p>
      </dgm:t>
    </dgm:pt>
    <dgm:pt modelId="{75690E18-624C-41F3-B46F-58B7F9DE5829}" type="pres">
      <dgm:prSet presAssocID="{D61A063E-07B9-4218-BB96-96A717FC6E31}" presName="linear" presStyleCnt="0">
        <dgm:presLayoutVars>
          <dgm:animLvl val="lvl"/>
          <dgm:resizeHandles val="exact"/>
        </dgm:presLayoutVars>
      </dgm:prSet>
      <dgm:spPr/>
      <dgm:t>
        <a:bodyPr/>
        <a:lstStyle/>
        <a:p>
          <a:endParaRPr lang="ru-RU"/>
        </a:p>
      </dgm:t>
    </dgm:pt>
    <dgm:pt modelId="{D922CFD7-1EBB-46B6-81F1-4C8FB5B9F897}" type="pres">
      <dgm:prSet presAssocID="{14D6505F-F290-42E0-994E-C0077C8BF1AE}" presName="parentText" presStyleLbl="node1" presStyleIdx="0" presStyleCnt="2" custScaleY="101289" custLinFactY="-42136" custLinFactNeighborY="-100000">
        <dgm:presLayoutVars>
          <dgm:chMax val="0"/>
          <dgm:bulletEnabled val="1"/>
        </dgm:presLayoutVars>
      </dgm:prSet>
      <dgm:spPr/>
      <dgm:t>
        <a:bodyPr/>
        <a:lstStyle/>
        <a:p>
          <a:endParaRPr lang="ru-RU"/>
        </a:p>
      </dgm:t>
    </dgm:pt>
    <dgm:pt modelId="{98063F61-7184-4476-951D-3A9C0A14B34D}" type="pres">
      <dgm:prSet presAssocID="{CB796FF0-DDAA-4E71-B204-5D37264B9D09}" presName="spacer" presStyleCnt="0"/>
      <dgm:spPr/>
    </dgm:pt>
    <dgm:pt modelId="{8F47A91E-49E5-406B-9B19-73FD70340200}" type="pres">
      <dgm:prSet presAssocID="{C054A5D4-9436-45D7-9313-B387268481DD}" presName="parentText" presStyleLbl="node1" presStyleIdx="1" presStyleCnt="2" custScaleY="163184" custLinFactY="24068" custLinFactNeighborY="100000">
        <dgm:presLayoutVars>
          <dgm:chMax val="0"/>
          <dgm:bulletEnabled val="1"/>
        </dgm:presLayoutVars>
      </dgm:prSet>
      <dgm:spPr/>
      <dgm:t>
        <a:bodyPr/>
        <a:lstStyle/>
        <a:p>
          <a:endParaRPr lang="ru-RU"/>
        </a:p>
      </dgm:t>
    </dgm:pt>
  </dgm:ptLst>
  <dgm:cxnLst>
    <dgm:cxn modelId="{A3690ACB-0615-4958-A8DC-169DDF2F497F}" type="presOf" srcId="{14D6505F-F290-42E0-994E-C0077C8BF1AE}" destId="{D922CFD7-1EBB-46B6-81F1-4C8FB5B9F897}" srcOrd="0" destOrd="0" presId="urn:microsoft.com/office/officeart/2005/8/layout/vList2"/>
    <dgm:cxn modelId="{4C5BE319-EC65-4BC8-94DB-E27F8C361289}" type="presOf" srcId="{C054A5D4-9436-45D7-9313-B387268481DD}" destId="{8F47A91E-49E5-406B-9B19-73FD70340200}" srcOrd="0" destOrd="0" presId="urn:microsoft.com/office/officeart/2005/8/layout/vList2"/>
    <dgm:cxn modelId="{D49D1FD6-8F46-4428-A04D-06CF9B31EBE5}" srcId="{D61A063E-07B9-4218-BB96-96A717FC6E31}" destId="{14D6505F-F290-42E0-994E-C0077C8BF1AE}" srcOrd="0" destOrd="0" parTransId="{6157221C-6A97-4A7F-A540-89A0335B7CBD}" sibTransId="{CB796FF0-DDAA-4E71-B204-5D37264B9D09}"/>
    <dgm:cxn modelId="{A5734D33-C370-4B3D-B25C-0C2105421C10}" type="presOf" srcId="{D61A063E-07B9-4218-BB96-96A717FC6E31}" destId="{75690E18-624C-41F3-B46F-58B7F9DE5829}" srcOrd="0" destOrd="0" presId="urn:microsoft.com/office/officeart/2005/8/layout/vList2"/>
    <dgm:cxn modelId="{EC75B5D4-FBCD-47C0-9DED-39DB4382BD0E}" srcId="{D61A063E-07B9-4218-BB96-96A717FC6E31}" destId="{C054A5D4-9436-45D7-9313-B387268481DD}" srcOrd="1" destOrd="0" parTransId="{8C1474D1-5AEE-48B1-9210-C86610A30116}" sibTransId="{C2D6024C-AC71-4694-B8BE-DD51FE051DB2}"/>
    <dgm:cxn modelId="{9B728B3F-D5BE-4873-8BEB-83851F30DB4B}" type="presParOf" srcId="{75690E18-624C-41F3-B46F-58B7F9DE5829}" destId="{D922CFD7-1EBB-46B6-81F1-4C8FB5B9F897}" srcOrd="0" destOrd="0" presId="urn:microsoft.com/office/officeart/2005/8/layout/vList2"/>
    <dgm:cxn modelId="{A3C8625D-FDAE-43FF-91BA-8779E2EE6E19}" type="presParOf" srcId="{75690E18-624C-41F3-B46F-58B7F9DE5829}" destId="{98063F61-7184-4476-951D-3A9C0A14B34D}" srcOrd="1" destOrd="0" presId="urn:microsoft.com/office/officeart/2005/8/layout/vList2"/>
    <dgm:cxn modelId="{A0D02A54-28B9-4A0C-B41E-C1D1BE329CAB}" type="presParOf" srcId="{75690E18-624C-41F3-B46F-58B7F9DE5829}" destId="{8F47A91E-49E5-406B-9B19-73FD70340200}" srcOrd="2"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DA5F11-DB1E-4AC4-8D16-95E8E2EDAD75}"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FC20B4D1-CB5D-4A33-97A0-B77B9A46A6CA}">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en-US" sz="2000" b="1" dirty="0" smtClean="0">
              <a:solidFill>
                <a:schemeClr val="tx1"/>
              </a:solidFill>
              <a:latin typeface="Times New Roman" pitchFamily="18" charset="0"/>
              <a:cs typeface="Times New Roman" pitchFamily="18" charset="0"/>
            </a:rPr>
            <a:t>www.rst.admhmao.ru</a:t>
          </a:r>
          <a:endParaRPr lang="ru-RU" sz="2000" b="1" dirty="0">
            <a:solidFill>
              <a:schemeClr val="tx1"/>
            </a:solidFill>
          </a:endParaRPr>
        </a:p>
      </dgm:t>
    </dgm:pt>
    <dgm:pt modelId="{EC096E74-FDE5-4D79-842A-4EAA0A64B494}" type="parTrans" cxnId="{7652FAD4-B230-48AB-B8DA-5E45B5650C80}">
      <dgm:prSet/>
      <dgm:spPr/>
      <dgm:t>
        <a:bodyPr/>
        <a:lstStyle/>
        <a:p>
          <a:endParaRPr lang="ru-RU" sz="1600">
            <a:solidFill>
              <a:schemeClr val="tx1"/>
            </a:solidFill>
          </a:endParaRPr>
        </a:p>
      </dgm:t>
    </dgm:pt>
    <dgm:pt modelId="{122F4224-0A1F-45CA-8D8A-7524BC7C46E1}" type="sibTrans" cxnId="{7652FAD4-B230-48AB-B8DA-5E45B5650C80}">
      <dgm:prSet custT="1"/>
      <dgm:spPr/>
      <dgm:t>
        <a:bodyPr/>
        <a:lstStyle/>
        <a:p>
          <a:endParaRPr lang="ru-RU" sz="1600">
            <a:solidFill>
              <a:schemeClr val="tx1"/>
            </a:solidFill>
          </a:endParaRPr>
        </a:p>
      </dgm:t>
    </dgm:pt>
    <dgm:pt modelId="{6F12FD55-608D-4A8E-ADAF-8F18C1EAC1DE}">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База тарифных решений</a:t>
          </a:r>
          <a:endParaRPr lang="ru-RU" sz="1800" b="1" dirty="0">
            <a:solidFill>
              <a:schemeClr val="tx1"/>
            </a:solidFill>
          </a:endParaRPr>
        </a:p>
      </dgm:t>
    </dgm:pt>
    <dgm:pt modelId="{4D9FDFB7-CEE0-48EA-A778-4BF0070A2C38}" type="parTrans" cxnId="{BCB25E0E-401F-4978-8F85-6C0856922FFA}">
      <dgm:prSet/>
      <dgm:spPr/>
      <dgm:t>
        <a:bodyPr/>
        <a:lstStyle/>
        <a:p>
          <a:endParaRPr lang="ru-RU" sz="1600">
            <a:solidFill>
              <a:schemeClr val="tx1"/>
            </a:solidFill>
          </a:endParaRPr>
        </a:p>
      </dgm:t>
    </dgm:pt>
    <dgm:pt modelId="{DAC6BCBB-B042-4C83-B856-5EEE2E6961C6}" type="sibTrans" cxnId="{BCB25E0E-401F-4978-8F85-6C0856922FFA}">
      <dgm:prSet custT="1"/>
      <dgm:spPr/>
      <dgm:t>
        <a:bodyPr/>
        <a:lstStyle/>
        <a:p>
          <a:endParaRPr lang="ru-RU" sz="1600">
            <a:solidFill>
              <a:schemeClr val="tx1"/>
            </a:solidFill>
          </a:endParaRPr>
        </a:p>
      </dgm:t>
    </dgm:pt>
    <dgm:pt modelId="{1F6BD515-A2D2-4BFE-8AD2-FF85DEFDA914}">
      <dgm:prSet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Документы</a:t>
          </a:r>
          <a:endParaRPr lang="ru-RU" sz="1800" b="1" dirty="0">
            <a:solidFill>
              <a:schemeClr val="tx1"/>
            </a:solidFill>
          </a:endParaRPr>
        </a:p>
      </dgm:t>
    </dgm:pt>
    <dgm:pt modelId="{B4F61007-A866-4ACB-B509-0702FF6763CD}" type="parTrans" cxnId="{779497D9-F306-446C-9821-9EBED2ECB2B9}">
      <dgm:prSet/>
      <dgm:spPr/>
      <dgm:t>
        <a:bodyPr/>
        <a:lstStyle/>
        <a:p>
          <a:endParaRPr lang="ru-RU" sz="1600">
            <a:solidFill>
              <a:schemeClr val="tx1"/>
            </a:solidFill>
          </a:endParaRPr>
        </a:p>
      </dgm:t>
    </dgm:pt>
    <dgm:pt modelId="{604E9014-EF94-4730-A4C2-23D625C23FC4}" type="sibTrans" cxnId="{779497D9-F306-446C-9821-9EBED2ECB2B9}">
      <dgm:prSet custT="1"/>
      <dgm:spPr/>
      <dgm:t>
        <a:bodyPr/>
        <a:lstStyle/>
        <a:p>
          <a:endParaRPr lang="ru-RU" sz="1600">
            <a:solidFill>
              <a:schemeClr val="tx1"/>
            </a:solidFill>
          </a:endParaRPr>
        </a:p>
      </dgm:t>
    </dgm:pt>
    <dgm:pt modelId="{19022F70-029E-4A49-9D79-0E044ABC1558}">
      <dgm:prSet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Водоснабжение и водоотведение</a:t>
          </a:r>
          <a:endParaRPr lang="ru-RU" sz="1800" b="1" dirty="0">
            <a:solidFill>
              <a:schemeClr val="tx1"/>
            </a:solidFill>
          </a:endParaRPr>
        </a:p>
      </dgm:t>
    </dgm:pt>
    <dgm:pt modelId="{F95572D3-D65C-4122-A86D-70128861879C}" type="parTrans" cxnId="{701953E4-5868-4280-8F0B-DFA671F836D7}">
      <dgm:prSet/>
      <dgm:spPr/>
      <dgm:t>
        <a:bodyPr/>
        <a:lstStyle/>
        <a:p>
          <a:endParaRPr lang="ru-RU" sz="1600">
            <a:solidFill>
              <a:schemeClr val="tx1"/>
            </a:solidFill>
          </a:endParaRPr>
        </a:p>
      </dgm:t>
    </dgm:pt>
    <dgm:pt modelId="{58607EE1-8D94-453E-9A10-7445F42BD5BF}" type="sibTrans" cxnId="{701953E4-5868-4280-8F0B-DFA671F836D7}">
      <dgm:prSet custT="1"/>
      <dgm:spPr/>
      <dgm:t>
        <a:bodyPr/>
        <a:lstStyle/>
        <a:p>
          <a:endParaRPr lang="ru-RU" sz="1600">
            <a:solidFill>
              <a:schemeClr val="tx1"/>
            </a:solidFill>
          </a:endParaRPr>
        </a:p>
      </dgm:t>
    </dgm:pt>
    <dgm:pt modelId="{A2A8D2F2-CC51-4581-A09E-2A0724FFDBD0}">
      <dgm:prSet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Теплоэнергетика</a:t>
          </a:r>
          <a:endParaRPr lang="ru-RU" sz="1800" b="1" dirty="0">
            <a:solidFill>
              <a:schemeClr val="tx1"/>
            </a:solidFill>
          </a:endParaRPr>
        </a:p>
      </dgm:t>
    </dgm:pt>
    <dgm:pt modelId="{D3E38540-35F0-405F-BAB7-FC21B4B2B804}" type="parTrans" cxnId="{BC952B6C-6DDA-4CBF-859A-EFAE3F36B359}">
      <dgm:prSet/>
      <dgm:spPr/>
      <dgm:t>
        <a:bodyPr/>
        <a:lstStyle/>
        <a:p>
          <a:endParaRPr lang="ru-RU" sz="1600">
            <a:solidFill>
              <a:schemeClr val="tx1"/>
            </a:solidFill>
          </a:endParaRPr>
        </a:p>
      </dgm:t>
    </dgm:pt>
    <dgm:pt modelId="{33BED12E-6CA2-4307-B49D-3C0179DB5BCE}" type="sibTrans" cxnId="{BC952B6C-6DDA-4CBF-859A-EFAE3F36B359}">
      <dgm:prSet/>
      <dgm:spPr/>
      <dgm:t>
        <a:bodyPr/>
        <a:lstStyle/>
        <a:p>
          <a:endParaRPr lang="ru-RU" sz="1600">
            <a:solidFill>
              <a:schemeClr val="tx1"/>
            </a:solidFill>
          </a:endParaRPr>
        </a:p>
      </dgm:t>
    </dgm:pt>
    <dgm:pt modelId="{3B8C33DF-4EE5-4F7F-897E-737DAA0675A3}">
      <dgm:prSet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Приказы службы</a:t>
          </a:r>
          <a:endParaRPr lang="ru-RU" sz="1800" b="1" dirty="0">
            <a:solidFill>
              <a:schemeClr val="tx1"/>
            </a:solidFill>
          </a:endParaRPr>
        </a:p>
      </dgm:t>
    </dgm:pt>
    <dgm:pt modelId="{A53AFCB1-06DB-4D52-9E4F-DBBFF882A28A}" type="parTrans" cxnId="{42834E79-00B5-4958-B017-8F366BF369C2}">
      <dgm:prSet/>
      <dgm:spPr/>
      <dgm:t>
        <a:bodyPr/>
        <a:lstStyle/>
        <a:p>
          <a:endParaRPr lang="ru-RU" sz="1600">
            <a:solidFill>
              <a:schemeClr val="tx1"/>
            </a:solidFill>
          </a:endParaRPr>
        </a:p>
      </dgm:t>
    </dgm:pt>
    <dgm:pt modelId="{D8FE3C8E-77AB-45F2-B13C-020C4F6089AE}" type="sibTrans" cxnId="{42834E79-00B5-4958-B017-8F366BF369C2}">
      <dgm:prSet custT="1"/>
      <dgm:spPr/>
      <dgm:t>
        <a:bodyPr/>
        <a:lstStyle/>
        <a:p>
          <a:endParaRPr lang="ru-RU" sz="1600">
            <a:solidFill>
              <a:schemeClr val="tx1"/>
            </a:solidFill>
          </a:endParaRPr>
        </a:p>
      </dgm:t>
    </dgm:pt>
    <dgm:pt modelId="{EAC7AB79-D1FF-4173-A0D1-4019EDDB1D0E}" type="pres">
      <dgm:prSet presAssocID="{82DA5F11-DB1E-4AC4-8D16-95E8E2EDAD75}" presName="linearFlow" presStyleCnt="0">
        <dgm:presLayoutVars>
          <dgm:resizeHandles val="exact"/>
        </dgm:presLayoutVars>
      </dgm:prSet>
      <dgm:spPr/>
      <dgm:t>
        <a:bodyPr/>
        <a:lstStyle/>
        <a:p>
          <a:endParaRPr lang="ru-RU"/>
        </a:p>
      </dgm:t>
    </dgm:pt>
    <dgm:pt modelId="{791C9761-F25D-45F1-8BF1-929B55358CDF}" type="pres">
      <dgm:prSet presAssocID="{FC20B4D1-CB5D-4A33-97A0-B77B9A46A6CA}" presName="node" presStyleLbl="node1" presStyleIdx="0" presStyleCnt="6" custScaleX="135017" custScaleY="121296" custLinFactNeighborX="-4987" custLinFactNeighborY="-20561">
        <dgm:presLayoutVars>
          <dgm:bulletEnabled val="1"/>
        </dgm:presLayoutVars>
      </dgm:prSet>
      <dgm:spPr/>
      <dgm:t>
        <a:bodyPr/>
        <a:lstStyle/>
        <a:p>
          <a:endParaRPr lang="ru-RU"/>
        </a:p>
      </dgm:t>
    </dgm:pt>
    <dgm:pt modelId="{C1803496-951E-43F9-B656-7AE887170CA6}" type="pres">
      <dgm:prSet presAssocID="{122F4224-0A1F-45CA-8D8A-7524BC7C46E1}" presName="sibTrans" presStyleLbl="sibTrans2D1" presStyleIdx="0" presStyleCnt="5"/>
      <dgm:spPr/>
      <dgm:t>
        <a:bodyPr/>
        <a:lstStyle/>
        <a:p>
          <a:endParaRPr lang="ru-RU"/>
        </a:p>
      </dgm:t>
    </dgm:pt>
    <dgm:pt modelId="{591C6B68-A8FE-4662-911B-2508E20B41E9}" type="pres">
      <dgm:prSet presAssocID="{122F4224-0A1F-45CA-8D8A-7524BC7C46E1}" presName="connectorText" presStyleLbl="sibTrans2D1" presStyleIdx="0" presStyleCnt="5"/>
      <dgm:spPr/>
      <dgm:t>
        <a:bodyPr/>
        <a:lstStyle/>
        <a:p>
          <a:endParaRPr lang="ru-RU"/>
        </a:p>
      </dgm:t>
    </dgm:pt>
    <dgm:pt modelId="{0E66742A-719E-4C12-AD85-00D175FF1EAD}" type="pres">
      <dgm:prSet presAssocID="{6F12FD55-608D-4A8E-ADAF-8F18C1EAC1DE}" presName="node" presStyleLbl="node1" presStyleIdx="1" presStyleCnt="6" custLinFactNeighborX="-3453" custLinFactNeighborY="-10095">
        <dgm:presLayoutVars>
          <dgm:bulletEnabled val="1"/>
        </dgm:presLayoutVars>
      </dgm:prSet>
      <dgm:spPr/>
      <dgm:t>
        <a:bodyPr/>
        <a:lstStyle/>
        <a:p>
          <a:endParaRPr lang="ru-RU"/>
        </a:p>
      </dgm:t>
    </dgm:pt>
    <dgm:pt modelId="{2C006D87-065D-42EE-9365-8F7316A88FD9}" type="pres">
      <dgm:prSet presAssocID="{DAC6BCBB-B042-4C83-B856-5EEE2E6961C6}" presName="sibTrans" presStyleLbl="sibTrans2D1" presStyleIdx="1" presStyleCnt="5"/>
      <dgm:spPr/>
      <dgm:t>
        <a:bodyPr/>
        <a:lstStyle/>
        <a:p>
          <a:endParaRPr lang="ru-RU"/>
        </a:p>
      </dgm:t>
    </dgm:pt>
    <dgm:pt modelId="{50801A90-9F38-4FB5-A6B3-B29F8F37CADF}" type="pres">
      <dgm:prSet presAssocID="{DAC6BCBB-B042-4C83-B856-5EEE2E6961C6}" presName="connectorText" presStyleLbl="sibTrans2D1" presStyleIdx="1" presStyleCnt="5"/>
      <dgm:spPr/>
      <dgm:t>
        <a:bodyPr/>
        <a:lstStyle/>
        <a:p>
          <a:endParaRPr lang="ru-RU"/>
        </a:p>
      </dgm:t>
    </dgm:pt>
    <dgm:pt modelId="{2E7785BD-F591-4A87-B878-81DD68176217}" type="pres">
      <dgm:prSet presAssocID="{1F6BD515-A2D2-4BFE-8AD2-FF85DEFDA914}" presName="node" presStyleLbl="node1" presStyleIdx="2" presStyleCnt="6" custLinFactNeighborX="-3453" custLinFactNeighborY="-27867">
        <dgm:presLayoutVars>
          <dgm:bulletEnabled val="1"/>
        </dgm:presLayoutVars>
      </dgm:prSet>
      <dgm:spPr/>
      <dgm:t>
        <a:bodyPr/>
        <a:lstStyle/>
        <a:p>
          <a:endParaRPr lang="ru-RU"/>
        </a:p>
      </dgm:t>
    </dgm:pt>
    <dgm:pt modelId="{770820FC-CFFE-43BE-9D60-F1DF3E5439FE}" type="pres">
      <dgm:prSet presAssocID="{604E9014-EF94-4730-A4C2-23D625C23FC4}" presName="sibTrans" presStyleLbl="sibTrans2D1" presStyleIdx="2" presStyleCnt="5"/>
      <dgm:spPr/>
      <dgm:t>
        <a:bodyPr/>
        <a:lstStyle/>
        <a:p>
          <a:endParaRPr lang="ru-RU"/>
        </a:p>
      </dgm:t>
    </dgm:pt>
    <dgm:pt modelId="{B10601F3-E552-4DDF-A9AF-866060821106}" type="pres">
      <dgm:prSet presAssocID="{604E9014-EF94-4730-A4C2-23D625C23FC4}" presName="connectorText" presStyleLbl="sibTrans2D1" presStyleIdx="2" presStyleCnt="5"/>
      <dgm:spPr/>
      <dgm:t>
        <a:bodyPr/>
        <a:lstStyle/>
        <a:p>
          <a:endParaRPr lang="ru-RU"/>
        </a:p>
      </dgm:t>
    </dgm:pt>
    <dgm:pt modelId="{7B6DF695-A06B-4190-A1B3-52C69F467F27}" type="pres">
      <dgm:prSet presAssocID="{3B8C33DF-4EE5-4F7F-897E-737DAA0675A3}" presName="node" presStyleLbl="node1" presStyleIdx="3" presStyleCnt="6" custLinFactNeighborX="-3453" custLinFactNeighborY="-23641">
        <dgm:presLayoutVars>
          <dgm:bulletEnabled val="1"/>
        </dgm:presLayoutVars>
      </dgm:prSet>
      <dgm:spPr/>
      <dgm:t>
        <a:bodyPr/>
        <a:lstStyle/>
        <a:p>
          <a:endParaRPr lang="ru-RU"/>
        </a:p>
      </dgm:t>
    </dgm:pt>
    <dgm:pt modelId="{EE99F5D6-5E80-4538-8ACB-AD751F748AE4}" type="pres">
      <dgm:prSet presAssocID="{D8FE3C8E-77AB-45F2-B13C-020C4F6089AE}" presName="sibTrans" presStyleLbl="sibTrans2D1" presStyleIdx="3" presStyleCnt="5" custScaleX="79556" custScaleY="123163" custLinFactNeighborX="7382" custLinFactNeighborY="7674"/>
      <dgm:spPr/>
      <dgm:t>
        <a:bodyPr/>
        <a:lstStyle/>
        <a:p>
          <a:endParaRPr lang="ru-RU"/>
        </a:p>
      </dgm:t>
    </dgm:pt>
    <dgm:pt modelId="{5F3A7A86-A59A-4199-B02C-05864EFECC91}" type="pres">
      <dgm:prSet presAssocID="{D8FE3C8E-77AB-45F2-B13C-020C4F6089AE}" presName="connectorText" presStyleLbl="sibTrans2D1" presStyleIdx="3" presStyleCnt="5"/>
      <dgm:spPr/>
      <dgm:t>
        <a:bodyPr/>
        <a:lstStyle/>
        <a:p>
          <a:endParaRPr lang="ru-RU"/>
        </a:p>
      </dgm:t>
    </dgm:pt>
    <dgm:pt modelId="{B3ABCCE2-0E34-4938-B1CA-0245CD5ECA74}" type="pres">
      <dgm:prSet presAssocID="{19022F70-029E-4A49-9D79-0E044ABC1558}" presName="node" presStyleLbl="node1" presStyleIdx="4" presStyleCnt="6" custScaleX="87173" custScaleY="154915" custLinFactY="26976" custLinFactNeighborX="-50766" custLinFactNeighborY="100000">
        <dgm:presLayoutVars>
          <dgm:bulletEnabled val="1"/>
        </dgm:presLayoutVars>
      </dgm:prSet>
      <dgm:spPr/>
      <dgm:t>
        <a:bodyPr/>
        <a:lstStyle/>
        <a:p>
          <a:endParaRPr lang="ru-RU"/>
        </a:p>
      </dgm:t>
    </dgm:pt>
    <dgm:pt modelId="{D5179014-1090-4905-973E-6530162D452D}" type="pres">
      <dgm:prSet presAssocID="{58607EE1-8D94-453E-9A10-7445F42BD5BF}" presName="sibTrans" presStyleLbl="sibTrans2D1" presStyleIdx="4" presStyleCnt="5" custAng="3109830" custScaleX="2000000" custScaleY="139787" custLinFactX="1200000" custLinFactY="-100000" custLinFactNeighborX="1286638" custLinFactNeighborY="-183001"/>
      <dgm:spPr/>
      <dgm:t>
        <a:bodyPr/>
        <a:lstStyle/>
        <a:p>
          <a:endParaRPr lang="ru-RU"/>
        </a:p>
      </dgm:t>
    </dgm:pt>
    <dgm:pt modelId="{2531DD29-9961-4C6E-87DC-4F9BB8858A5E}" type="pres">
      <dgm:prSet presAssocID="{58607EE1-8D94-453E-9A10-7445F42BD5BF}" presName="connectorText" presStyleLbl="sibTrans2D1" presStyleIdx="4" presStyleCnt="5"/>
      <dgm:spPr/>
      <dgm:t>
        <a:bodyPr/>
        <a:lstStyle/>
        <a:p>
          <a:endParaRPr lang="ru-RU"/>
        </a:p>
      </dgm:t>
    </dgm:pt>
    <dgm:pt modelId="{E9507DA8-5B07-4C6F-B783-7A3F455986A6}" type="pres">
      <dgm:prSet presAssocID="{A2A8D2F2-CC51-4581-A09E-2A0724FFDBD0}" presName="node" presStyleLbl="node1" presStyleIdx="5" presStyleCnt="6" custScaleX="93058" custLinFactY="-81725" custLinFactNeighborX="40844" custLinFactNeighborY="-100000">
        <dgm:presLayoutVars>
          <dgm:bulletEnabled val="1"/>
        </dgm:presLayoutVars>
      </dgm:prSet>
      <dgm:spPr/>
      <dgm:t>
        <a:bodyPr/>
        <a:lstStyle/>
        <a:p>
          <a:endParaRPr lang="ru-RU"/>
        </a:p>
      </dgm:t>
    </dgm:pt>
  </dgm:ptLst>
  <dgm:cxnLst>
    <dgm:cxn modelId="{9FB4C698-D37D-49E9-BDAE-AE33D79345FC}" type="presOf" srcId="{DAC6BCBB-B042-4C83-B856-5EEE2E6961C6}" destId="{50801A90-9F38-4FB5-A6B3-B29F8F37CADF}" srcOrd="1" destOrd="0" presId="urn:microsoft.com/office/officeart/2005/8/layout/process2"/>
    <dgm:cxn modelId="{E683913B-ACAE-4F08-A9BC-54D1FF40759F}" type="presOf" srcId="{A2A8D2F2-CC51-4581-A09E-2A0724FFDBD0}" destId="{E9507DA8-5B07-4C6F-B783-7A3F455986A6}" srcOrd="0" destOrd="0" presId="urn:microsoft.com/office/officeart/2005/8/layout/process2"/>
    <dgm:cxn modelId="{38743B26-91A7-4F61-9B3F-D4AE02AB0E63}" type="presOf" srcId="{82DA5F11-DB1E-4AC4-8D16-95E8E2EDAD75}" destId="{EAC7AB79-D1FF-4173-A0D1-4019EDDB1D0E}" srcOrd="0" destOrd="0" presId="urn:microsoft.com/office/officeart/2005/8/layout/process2"/>
    <dgm:cxn modelId="{53808E78-8DCB-46A3-98F3-C42A7458346A}" type="presOf" srcId="{3B8C33DF-4EE5-4F7F-897E-737DAA0675A3}" destId="{7B6DF695-A06B-4190-A1B3-52C69F467F27}" srcOrd="0" destOrd="0" presId="urn:microsoft.com/office/officeart/2005/8/layout/process2"/>
    <dgm:cxn modelId="{7652FAD4-B230-48AB-B8DA-5E45B5650C80}" srcId="{82DA5F11-DB1E-4AC4-8D16-95E8E2EDAD75}" destId="{FC20B4D1-CB5D-4A33-97A0-B77B9A46A6CA}" srcOrd="0" destOrd="0" parTransId="{EC096E74-FDE5-4D79-842A-4EAA0A64B494}" sibTransId="{122F4224-0A1F-45CA-8D8A-7524BC7C46E1}"/>
    <dgm:cxn modelId="{57F7E008-E934-4990-AE1E-76C615537512}" type="presOf" srcId="{122F4224-0A1F-45CA-8D8A-7524BC7C46E1}" destId="{C1803496-951E-43F9-B656-7AE887170CA6}" srcOrd="0" destOrd="0" presId="urn:microsoft.com/office/officeart/2005/8/layout/process2"/>
    <dgm:cxn modelId="{42834E79-00B5-4958-B017-8F366BF369C2}" srcId="{82DA5F11-DB1E-4AC4-8D16-95E8E2EDAD75}" destId="{3B8C33DF-4EE5-4F7F-897E-737DAA0675A3}" srcOrd="3" destOrd="0" parTransId="{A53AFCB1-06DB-4D52-9E4F-DBBFF882A28A}" sibTransId="{D8FE3C8E-77AB-45F2-B13C-020C4F6089AE}"/>
    <dgm:cxn modelId="{E1954C94-83F5-42AD-AA66-F7C14DA51FA6}" type="presOf" srcId="{D8FE3C8E-77AB-45F2-B13C-020C4F6089AE}" destId="{5F3A7A86-A59A-4199-B02C-05864EFECC91}" srcOrd="1" destOrd="0" presId="urn:microsoft.com/office/officeart/2005/8/layout/process2"/>
    <dgm:cxn modelId="{701953E4-5868-4280-8F0B-DFA671F836D7}" srcId="{82DA5F11-DB1E-4AC4-8D16-95E8E2EDAD75}" destId="{19022F70-029E-4A49-9D79-0E044ABC1558}" srcOrd="4" destOrd="0" parTransId="{F95572D3-D65C-4122-A86D-70128861879C}" sibTransId="{58607EE1-8D94-453E-9A10-7445F42BD5BF}"/>
    <dgm:cxn modelId="{779497D9-F306-446C-9821-9EBED2ECB2B9}" srcId="{82DA5F11-DB1E-4AC4-8D16-95E8E2EDAD75}" destId="{1F6BD515-A2D2-4BFE-8AD2-FF85DEFDA914}" srcOrd="2" destOrd="0" parTransId="{B4F61007-A866-4ACB-B509-0702FF6763CD}" sibTransId="{604E9014-EF94-4730-A4C2-23D625C23FC4}"/>
    <dgm:cxn modelId="{37AC5B11-3FCD-4CF2-B91F-C55F3E666336}" type="presOf" srcId="{122F4224-0A1F-45CA-8D8A-7524BC7C46E1}" destId="{591C6B68-A8FE-4662-911B-2508E20B41E9}" srcOrd="1" destOrd="0" presId="urn:microsoft.com/office/officeart/2005/8/layout/process2"/>
    <dgm:cxn modelId="{8089320C-4E85-4EA9-AA82-2388AA59C1A0}" type="presOf" srcId="{6F12FD55-608D-4A8E-ADAF-8F18C1EAC1DE}" destId="{0E66742A-719E-4C12-AD85-00D175FF1EAD}" srcOrd="0" destOrd="0" presId="urn:microsoft.com/office/officeart/2005/8/layout/process2"/>
    <dgm:cxn modelId="{43F7E5D5-C0E3-41B6-9DBB-CD7F5622AA46}" type="presOf" srcId="{58607EE1-8D94-453E-9A10-7445F42BD5BF}" destId="{2531DD29-9961-4C6E-87DC-4F9BB8858A5E}" srcOrd="1" destOrd="0" presId="urn:microsoft.com/office/officeart/2005/8/layout/process2"/>
    <dgm:cxn modelId="{27165F1A-701B-40FC-A20A-77A7129B0C20}" type="presOf" srcId="{19022F70-029E-4A49-9D79-0E044ABC1558}" destId="{B3ABCCE2-0E34-4938-B1CA-0245CD5ECA74}" srcOrd="0" destOrd="0" presId="urn:microsoft.com/office/officeart/2005/8/layout/process2"/>
    <dgm:cxn modelId="{4C9B257A-BAB9-453D-9C30-72C83C406224}" type="presOf" srcId="{D8FE3C8E-77AB-45F2-B13C-020C4F6089AE}" destId="{EE99F5D6-5E80-4538-8ACB-AD751F748AE4}" srcOrd="0" destOrd="0" presId="urn:microsoft.com/office/officeart/2005/8/layout/process2"/>
    <dgm:cxn modelId="{C9A2224C-1BE2-4611-A27C-13A882089FC4}" type="presOf" srcId="{1F6BD515-A2D2-4BFE-8AD2-FF85DEFDA914}" destId="{2E7785BD-F591-4A87-B878-81DD68176217}" srcOrd="0" destOrd="0" presId="urn:microsoft.com/office/officeart/2005/8/layout/process2"/>
    <dgm:cxn modelId="{BCB25E0E-401F-4978-8F85-6C0856922FFA}" srcId="{82DA5F11-DB1E-4AC4-8D16-95E8E2EDAD75}" destId="{6F12FD55-608D-4A8E-ADAF-8F18C1EAC1DE}" srcOrd="1" destOrd="0" parTransId="{4D9FDFB7-CEE0-48EA-A778-4BF0070A2C38}" sibTransId="{DAC6BCBB-B042-4C83-B856-5EEE2E6961C6}"/>
    <dgm:cxn modelId="{7CF6BA04-B9FC-4CCE-81F0-E99B413E2B4C}" type="presOf" srcId="{DAC6BCBB-B042-4C83-B856-5EEE2E6961C6}" destId="{2C006D87-065D-42EE-9365-8F7316A88FD9}" srcOrd="0" destOrd="0" presId="urn:microsoft.com/office/officeart/2005/8/layout/process2"/>
    <dgm:cxn modelId="{9945909A-C357-431C-8D2E-4E89AC244547}" type="presOf" srcId="{604E9014-EF94-4730-A4C2-23D625C23FC4}" destId="{770820FC-CFFE-43BE-9D60-F1DF3E5439FE}" srcOrd="0" destOrd="0" presId="urn:microsoft.com/office/officeart/2005/8/layout/process2"/>
    <dgm:cxn modelId="{BC952B6C-6DDA-4CBF-859A-EFAE3F36B359}" srcId="{82DA5F11-DB1E-4AC4-8D16-95E8E2EDAD75}" destId="{A2A8D2F2-CC51-4581-A09E-2A0724FFDBD0}" srcOrd="5" destOrd="0" parTransId="{D3E38540-35F0-405F-BAB7-FC21B4B2B804}" sibTransId="{33BED12E-6CA2-4307-B49D-3C0179DB5BCE}"/>
    <dgm:cxn modelId="{05CB23B1-86AB-4BC5-B75C-BB863D1A8ED1}" type="presOf" srcId="{FC20B4D1-CB5D-4A33-97A0-B77B9A46A6CA}" destId="{791C9761-F25D-45F1-8BF1-929B55358CDF}" srcOrd="0" destOrd="0" presId="urn:microsoft.com/office/officeart/2005/8/layout/process2"/>
    <dgm:cxn modelId="{6767CC20-AEDD-4F23-A2D2-AC69A63B9085}" type="presOf" srcId="{58607EE1-8D94-453E-9A10-7445F42BD5BF}" destId="{D5179014-1090-4905-973E-6530162D452D}" srcOrd="0" destOrd="0" presId="urn:microsoft.com/office/officeart/2005/8/layout/process2"/>
    <dgm:cxn modelId="{675F809D-2B9F-48BE-8B68-09E27ED9C239}" type="presOf" srcId="{604E9014-EF94-4730-A4C2-23D625C23FC4}" destId="{B10601F3-E552-4DDF-A9AF-866060821106}" srcOrd="1" destOrd="0" presId="urn:microsoft.com/office/officeart/2005/8/layout/process2"/>
    <dgm:cxn modelId="{8E75519F-04B8-4049-8278-397827273142}" type="presParOf" srcId="{EAC7AB79-D1FF-4173-A0D1-4019EDDB1D0E}" destId="{791C9761-F25D-45F1-8BF1-929B55358CDF}" srcOrd="0" destOrd="0" presId="urn:microsoft.com/office/officeart/2005/8/layout/process2"/>
    <dgm:cxn modelId="{550075BB-B4F3-4066-A53B-613B444B65CD}" type="presParOf" srcId="{EAC7AB79-D1FF-4173-A0D1-4019EDDB1D0E}" destId="{C1803496-951E-43F9-B656-7AE887170CA6}" srcOrd="1" destOrd="0" presId="urn:microsoft.com/office/officeart/2005/8/layout/process2"/>
    <dgm:cxn modelId="{8D7AEDB2-1AB6-4302-A95F-871972669BFE}" type="presParOf" srcId="{C1803496-951E-43F9-B656-7AE887170CA6}" destId="{591C6B68-A8FE-4662-911B-2508E20B41E9}" srcOrd="0" destOrd="0" presId="urn:microsoft.com/office/officeart/2005/8/layout/process2"/>
    <dgm:cxn modelId="{4ADA3B1D-5A26-4A3B-9DB6-52ACBDCAD387}" type="presParOf" srcId="{EAC7AB79-D1FF-4173-A0D1-4019EDDB1D0E}" destId="{0E66742A-719E-4C12-AD85-00D175FF1EAD}" srcOrd="2" destOrd="0" presId="urn:microsoft.com/office/officeart/2005/8/layout/process2"/>
    <dgm:cxn modelId="{DEAB5B2A-6070-42D1-A4AF-32D9CE2E1752}" type="presParOf" srcId="{EAC7AB79-D1FF-4173-A0D1-4019EDDB1D0E}" destId="{2C006D87-065D-42EE-9365-8F7316A88FD9}" srcOrd="3" destOrd="0" presId="urn:microsoft.com/office/officeart/2005/8/layout/process2"/>
    <dgm:cxn modelId="{32A11E8B-C538-483C-8ADB-8EAAE23AEE67}" type="presParOf" srcId="{2C006D87-065D-42EE-9365-8F7316A88FD9}" destId="{50801A90-9F38-4FB5-A6B3-B29F8F37CADF}" srcOrd="0" destOrd="0" presId="urn:microsoft.com/office/officeart/2005/8/layout/process2"/>
    <dgm:cxn modelId="{34976A19-AAF2-4EEE-9AC0-33D5908C19C1}" type="presParOf" srcId="{EAC7AB79-D1FF-4173-A0D1-4019EDDB1D0E}" destId="{2E7785BD-F591-4A87-B878-81DD68176217}" srcOrd="4" destOrd="0" presId="urn:microsoft.com/office/officeart/2005/8/layout/process2"/>
    <dgm:cxn modelId="{1A3F165F-1A3A-4351-8C69-B7167ACAEF56}" type="presParOf" srcId="{EAC7AB79-D1FF-4173-A0D1-4019EDDB1D0E}" destId="{770820FC-CFFE-43BE-9D60-F1DF3E5439FE}" srcOrd="5" destOrd="0" presId="urn:microsoft.com/office/officeart/2005/8/layout/process2"/>
    <dgm:cxn modelId="{1A72F78E-2912-4600-AE31-6A9EB120440F}" type="presParOf" srcId="{770820FC-CFFE-43BE-9D60-F1DF3E5439FE}" destId="{B10601F3-E552-4DDF-A9AF-866060821106}" srcOrd="0" destOrd="0" presId="urn:microsoft.com/office/officeart/2005/8/layout/process2"/>
    <dgm:cxn modelId="{62045F69-BD52-46F4-8F3C-ABA3C0742541}" type="presParOf" srcId="{EAC7AB79-D1FF-4173-A0D1-4019EDDB1D0E}" destId="{7B6DF695-A06B-4190-A1B3-52C69F467F27}" srcOrd="6" destOrd="0" presId="urn:microsoft.com/office/officeart/2005/8/layout/process2"/>
    <dgm:cxn modelId="{62A64272-32ED-43D5-BF90-9E3323D93BC1}" type="presParOf" srcId="{EAC7AB79-D1FF-4173-A0D1-4019EDDB1D0E}" destId="{EE99F5D6-5E80-4538-8ACB-AD751F748AE4}" srcOrd="7" destOrd="0" presId="urn:microsoft.com/office/officeart/2005/8/layout/process2"/>
    <dgm:cxn modelId="{A501491B-B29B-49D5-B28E-11C7A225E894}" type="presParOf" srcId="{EE99F5D6-5E80-4538-8ACB-AD751F748AE4}" destId="{5F3A7A86-A59A-4199-B02C-05864EFECC91}" srcOrd="0" destOrd="0" presId="urn:microsoft.com/office/officeart/2005/8/layout/process2"/>
    <dgm:cxn modelId="{8E45DD68-1650-46E7-90A0-7020E37BA7CE}" type="presParOf" srcId="{EAC7AB79-D1FF-4173-A0D1-4019EDDB1D0E}" destId="{B3ABCCE2-0E34-4938-B1CA-0245CD5ECA74}" srcOrd="8" destOrd="0" presId="urn:microsoft.com/office/officeart/2005/8/layout/process2"/>
    <dgm:cxn modelId="{3A258CD9-5F8C-4B9E-89B4-C228D11F92C8}" type="presParOf" srcId="{EAC7AB79-D1FF-4173-A0D1-4019EDDB1D0E}" destId="{D5179014-1090-4905-973E-6530162D452D}" srcOrd="9" destOrd="0" presId="urn:microsoft.com/office/officeart/2005/8/layout/process2"/>
    <dgm:cxn modelId="{D825ACAE-88CA-4C7C-9E12-F9138EC9F46A}" type="presParOf" srcId="{D5179014-1090-4905-973E-6530162D452D}" destId="{2531DD29-9961-4C6E-87DC-4F9BB8858A5E}" srcOrd="0" destOrd="0" presId="urn:microsoft.com/office/officeart/2005/8/layout/process2"/>
    <dgm:cxn modelId="{35AF3746-B242-49A8-9DD0-C0FB58981EE0}" type="presParOf" srcId="{EAC7AB79-D1FF-4173-A0D1-4019EDDB1D0E}" destId="{E9507DA8-5B07-4C6F-B783-7A3F455986A6}" srcOrd="10" destOrd="0" presId="urn:microsoft.com/office/officeart/2005/8/layout/process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E002EA-54D3-405E-984C-2D0E05FBFAAD}" type="doc">
      <dgm:prSet loTypeId="urn:microsoft.com/office/officeart/2005/8/layout/process2" loCatId="process" qsTypeId="urn:microsoft.com/office/officeart/2005/8/quickstyle/simple1" qsCatId="simple" csTypeId="urn:microsoft.com/office/officeart/2005/8/colors/accent1_2" csCatId="accent1" phldr="1"/>
      <dgm:spPr/>
    </dgm:pt>
    <dgm:pt modelId="{05333952-D0C8-49C6-9C4A-D3FD46B54000}">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Экономика и финансы</a:t>
          </a:r>
          <a:endParaRPr lang="ru-RU" sz="1800" b="1" dirty="0">
            <a:solidFill>
              <a:schemeClr val="tx1"/>
            </a:solidFill>
            <a:latin typeface="Times New Roman" pitchFamily="18" charset="0"/>
            <a:cs typeface="Times New Roman" pitchFamily="18" charset="0"/>
          </a:endParaRPr>
        </a:p>
      </dgm:t>
    </dgm:pt>
    <dgm:pt modelId="{ED319655-33AC-481E-993C-D5D955ADFAEF}" type="parTrans" cxnId="{24316D68-B9D1-454F-A08A-52ED7E762B87}">
      <dgm:prSet/>
      <dgm:spPr/>
      <dgm:t>
        <a:bodyPr/>
        <a:lstStyle/>
        <a:p>
          <a:endParaRPr lang="ru-RU" sz="1600">
            <a:solidFill>
              <a:schemeClr val="tx1"/>
            </a:solidFill>
            <a:latin typeface="Times New Roman" pitchFamily="18" charset="0"/>
            <a:cs typeface="Times New Roman" pitchFamily="18" charset="0"/>
          </a:endParaRPr>
        </a:p>
      </dgm:t>
    </dgm:pt>
    <dgm:pt modelId="{28CC203D-7A1E-40FE-BA60-2A85FB24585B}" type="sibTrans" cxnId="{24316D68-B9D1-454F-A08A-52ED7E762B87}">
      <dgm:prSet custT="1"/>
      <dgm:spPr/>
      <dgm:t>
        <a:bodyPr/>
        <a:lstStyle/>
        <a:p>
          <a:endParaRPr lang="ru-RU" sz="1600">
            <a:solidFill>
              <a:schemeClr val="tx1"/>
            </a:solidFill>
            <a:latin typeface="Times New Roman" pitchFamily="18" charset="0"/>
            <a:cs typeface="Times New Roman" pitchFamily="18" charset="0"/>
          </a:endParaRPr>
        </a:p>
      </dgm:t>
    </dgm:pt>
    <dgm:pt modelId="{E5FDAFEA-053C-4915-87F5-0719FC770662}">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Регулирование цен и тарифов</a:t>
          </a:r>
          <a:endParaRPr lang="ru-RU" sz="1800" b="1" dirty="0">
            <a:solidFill>
              <a:schemeClr val="tx1"/>
            </a:solidFill>
            <a:latin typeface="Times New Roman" pitchFamily="18" charset="0"/>
            <a:cs typeface="Times New Roman" pitchFamily="18" charset="0"/>
          </a:endParaRPr>
        </a:p>
      </dgm:t>
    </dgm:pt>
    <dgm:pt modelId="{C338A099-3598-4EA9-8C2D-99359DC5948D}" type="parTrans" cxnId="{FED1857A-2330-466F-B9EF-8DC703E55DED}">
      <dgm:prSet/>
      <dgm:spPr/>
      <dgm:t>
        <a:bodyPr/>
        <a:lstStyle/>
        <a:p>
          <a:endParaRPr lang="ru-RU" sz="1600">
            <a:solidFill>
              <a:schemeClr val="tx1"/>
            </a:solidFill>
            <a:latin typeface="Times New Roman" pitchFamily="18" charset="0"/>
            <a:cs typeface="Times New Roman" pitchFamily="18" charset="0"/>
          </a:endParaRPr>
        </a:p>
      </dgm:t>
    </dgm:pt>
    <dgm:pt modelId="{4993D270-752C-4C32-9BAC-517C9EEA08A8}" type="sibTrans" cxnId="{FED1857A-2330-466F-B9EF-8DC703E55DED}">
      <dgm:prSet custT="1"/>
      <dgm:spPr/>
      <dgm:t>
        <a:bodyPr/>
        <a:lstStyle/>
        <a:p>
          <a:endParaRPr lang="ru-RU" sz="1600">
            <a:solidFill>
              <a:schemeClr val="tx1"/>
            </a:solidFill>
            <a:latin typeface="Times New Roman" pitchFamily="18" charset="0"/>
            <a:cs typeface="Times New Roman" pitchFamily="18" charset="0"/>
          </a:endParaRPr>
        </a:p>
      </dgm:t>
    </dgm:pt>
    <dgm:pt modelId="{4BC91554-CB6B-44EA-87A4-62069ABD3699}">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Производственная сфера</a:t>
          </a:r>
          <a:endParaRPr lang="ru-RU" sz="1800" b="1" dirty="0">
            <a:solidFill>
              <a:schemeClr val="tx1"/>
            </a:solidFill>
            <a:latin typeface="Times New Roman" pitchFamily="18" charset="0"/>
            <a:cs typeface="Times New Roman" pitchFamily="18" charset="0"/>
          </a:endParaRPr>
        </a:p>
      </dgm:t>
    </dgm:pt>
    <dgm:pt modelId="{732E34BC-083F-45DA-9FA6-369326073757}" type="parTrans" cxnId="{3C043C2E-1477-4A18-AD81-693D6AF51085}">
      <dgm:prSet/>
      <dgm:spPr/>
      <dgm:t>
        <a:bodyPr/>
        <a:lstStyle/>
        <a:p>
          <a:endParaRPr lang="ru-RU" sz="1600">
            <a:solidFill>
              <a:schemeClr val="tx1"/>
            </a:solidFill>
            <a:latin typeface="Times New Roman" pitchFamily="18" charset="0"/>
            <a:cs typeface="Times New Roman" pitchFamily="18" charset="0"/>
          </a:endParaRPr>
        </a:p>
      </dgm:t>
    </dgm:pt>
    <dgm:pt modelId="{89264A66-93B3-452D-AE3F-03D6F6869BBE}" type="sibTrans" cxnId="{3C043C2E-1477-4A18-AD81-693D6AF51085}">
      <dgm:prSet custT="1"/>
      <dgm:spPr/>
      <dgm:t>
        <a:bodyPr/>
        <a:lstStyle/>
        <a:p>
          <a:endParaRPr lang="ru-RU" sz="1600">
            <a:solidFill>
              <a:schemeClr val="tx1"/>
            </a:solidFill>
            <a:latin typeface="Times New Roman" pitchFamily="18" charset="0"/>
            <a:cs typeface="Times New Roman" pitchFamily="18" charset="0"/>
          </a:endParaRPr>
        </a:p>
      </dgm:t>
    </dgm:pt>
    <dgm:pt modelId="{2D5F4B6B-DF36-4340-AF57-14C655F18F84}">
      <dgm:prSet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solidFill>
                <a:schemeClr val="tx1"/>
              </a:solidFill>
              <a:latin typeface="Times New Roman" pitchFamily="18" charset="0"/>
              <a:cs typeface="Times New Roman" pitchFamily="18" charset="0"/>
            </a:rPr>
            <a:t>Жилищно-коммунальные услуги</a:t>
          </a:r>
          <a:endParaRPr lang="ru-RU" sz="1800" b="1" dirty="0">
            <a:solidFill>
              <a:schemeClr val="tx1"/>
            </a:solidFill>
            <a:latin typeface="Times New Roman" pitchFamily="18" charset="0"/>
            <a:cs typeface="Times New Roman" pitchFamily="18" charset="0"/>
          </a:endParaRPr>
        </a:p>
      </dgm:t>
    </dgm:pt>
    <dgm:pt modelId="{AE55DC42-AD3F-48E1-82EC-53EDA5A14BA5}" type="parTrans" cxnId="{DD5924D5-82DE-4F5A-B458-8C4D142E8DF4}">
      <dgm:prSet/>
      <dgm:spPr/>
      <dgm:t>
        <a:bodyPr/>
        <a:lstStyle/>
        <a:p>
          <a:endParaRPr lang="ru-RU" sz="1600">
            <a:solidFill>
              <a:schemeClr val="tx1"/>
            </a:solidFill>
            <a:latin typeface="Times New Roman" pitchFamily="18" charset="0"/>
            <a:cs typeface="Times New Roman" pitchFamily="18" charset="0"/>
          </a:endParaRPr>
        </a:p>
      </dgm:t>
    </dgm:pt>
    <dgm:pt modelId="{B49B6E60-C3DF-455C-86FA-25ED2E3584E3}" type="sibTrans" cxnId="{DD5924D5-82DE-4F5A-B458-8C4D142E8DF4}">
      <dgm:prSet/>
      <dgm:spPr/>
      <dgm:t>
        <a:bodyPr/>
        <a:lstStyle/>
        <a:p>
          <a:endParaRPr lang="ru-RU" sz="1600">
            <a:solidFill>
              <a:schemeClr val="tx1"/>
            </a:solidFill>
            <a:latin typeface="Times New Roman" pitchFamily="18" charset="0"/>
            <a:cs typeface="Times New Roman" pitchFamily="18" charset="0"/>
          </a:endParaRPr>
        </a:p>
      </dgm:t>
    </dgm:pt>
    <dgm:pt modelId="{8738501D-1B20-4DAD-963E-9016EDF654F3}">
      <dgm:prSet custT="1">
        <dgm:style>
          <a:lnRef idx="1">
            <a:schemeClr val="accent1"/>
          </a:lnRef>
          <a:fillRef idx="2">
            <a:schemeClr val="accent1"/>
          </a:fillRef>
          <a:effectRef idx="1">
            <a:schemeClr val="accent1"/>
          </a:effectRef>
          <a:fontRef idx="minor">
            <a:schemeClr val="dk1"/>
          </a:fontRef>
        </dgm:style>
      </dgm:prSet>
      <dgm:spPr/>
      <dgm:t>
        <a:bodyPr/>
        <a:lstStyle/>
        <a:p>
          <a:r>
            <a:rPr lang="en-US" sz="2000" b="1" dirty="0" smtClean="0">
              <a:solidFill>
                <a:schemeClr val="tx1"/>
              </a:solidFill>
              <a:latin typeface="Times New Roman" pitchFamily="18" charset="0"/>
              <a:cs typeface="Times New Roman" pitchFamily="18" charset="0"/>
            </a:rPr>
            <a:t>www.nvraion.ru</a:t>
          </a:r>
          <a:endParaRPr lang="ru-RU" sz="2000" b="1" dirty="0">
            <a:solidFill>
              <a:schemeClr val="tx1"/>
            </a:solidFill>
            <a:latin typeface="Times New Roman" pitchFamily="18" charset="0"/>
            <a:cs typeface="Times New Roman" pitchFamily="18" charset="0"/>
          </a:endParaRPr>
        </a:p>
      </dgm:t>
    </dgm:pt>
    <dgm:pt modelId="{12C7C8AC-E827-4888-9A19-B2EF97EBE7E6}" type="parTrans" cxnId="{ED0A33E8-1801-43CD-B556-734AFCD5CB5A}">
      <dgm:prSet/>
      <dgm:spPr/>
      <dgm:t>
        <a:bodyPr/>
        <a:lstStyle/>
        <a:p>
          <a:endParaRPr lang="ru-RU" sz="1600">
            <a:solidFill>
              <a:schemeClr val="tx1"/>
            </a:solidFill>
            <a:latin typeface="Times New Roman" pitchFamily="18" charset="0"/>
            <a:cs typeface="Times New Roman" pitchFamily="18" charset="0"/>
          </a:endParaRPr>
        </a:p>
      </dgm:t>
    </dgm:pt>
    <dgm:pt modelId="{CC131660-8591-4696-AC76-3B3A31AB3C31}" type="sibTrans" cxnId="{ED0A33E8-1801-43CD-B556-734AFCD5CB5A}">
      <dgm:prSet custT="1"/>
      <dgm:spPr/>
      <dgm:t>
        <a:bodyPr/>
        <a:lstStyle/>
        <a:p>
          <a:endParaRPr lang="ru-RU" sz="1600">
            <a:solidFill>
              <a:schemeClr val="tx1"/>
            </a:solidFill>
            <a:latin typeface="Times New Roman" pitchFamily="18" charset="0"/>
            <a:cs typeface="Times New Roman" pitchFamily="18" charset="0"/>
          </a:endParaRPr>
        </a:p>
      </dgm:t>
    </dgm:pt>
    <dgm:pt modelId="{D7145B22-F286-4CF4-99B0-491356D304ED}" type="pres">
      <dgm:prSet presAssocID="{01E002EA-54D3-405E-984C-2D0E05FBFAAD}" presName="linearFlow" presStyleCnt="0">
        <dgm:presLayoutVars>
          <dgm:resizeHandles val="exact"/>
        </dgm:presLayoutVars>
      </dgm:prSet>
      <dgm:spPr/>
    </dgm:pt>
    <dgm:pt modelId="{5C7102D0-D828-4786-9271-32D7DF1186EE}" type="pres">
      <dgm:prSet presAssocID="{8738501D-1B20-4DAD-963E-9016EDF654F3}" presName="node" presStyleLbl="node1" presStyleIdx="0" presStyleCnt="5" custScaleX="113569">
        <dgm:presLayoutVars>
          <dgm:bulletEnabled val="1"/>
        </dgm:presLayoutVars>
      </dgm:prSet>
      <dgm:spPr/>
      <dgm:t>
        <a:bodyPr/>
        <a:lstStyle/>
        <a:p>
          <a:endParaRPr lang="ru-RU"/>
        </a:p>
      </dgm:t>
    </dgm:pt>
    <dgm:pt modelId="{377C5DA7-C93D-4B5A-B179-9839A086F7F1}" type="pres">
      <dgm:prSet presAssocID="{CC131660-8591-4696-AC76-3B3A31AB3C31}" presName="sibTrans" presStyleLbl="sibTrans2D1" presStyleIdx="0" presStyleCnt="4"/>
      <dgm:spPr/>
      <dgm:t>
        <a:bodyPr/>
        <a:lstStyle/>
        <a:p>
          <a:endParaRPr lang="ru-RU"/>
        </a:p>
      </dgm:t>
    </dgm:pt>
    <dgm:pt modelId="{962A9FE6-7A9B-43BB-A016-63C865AC07B2}" type="pres">
      <dgm:prSet presAssocID="{CC131660-8591-4696-AC76-3B3A31AB3C31}" presName="connectorText" presStyleLbl="sibTrans2D1" presStyleIdx="0" presStyleCnt="4"/>
      <dgm:spPr/>
      <dgm:t>
        <a:bodyPr/>
        <a:lstStyle/>
        <a:p>
          <a:endParaRPr lang="ru-RU"/>
        </a:p>
      </dgm:t>
    </dgm:pt>
    <dgm:pt modelId="{2EEC9119-0384-4851-BB45-C93AC65DA34B}" type="pres">
      <dgm:prSet presAssocID="{05333952-D0C8-49C6-9C4A-D3FD46B54000}" presName="node" presStyleLbl="node1" presStyleIdx="1" presStyleCnt="5">
        <dgm:presLayoutVars>
          <dgm:bulletEnabled val="1"/>
        </dgm:presLayoutVars>
      </dgm:prSet>
      <dgm:spPr/>
      <dgm:t>
        <a:bodyPr/>
        <a:lstStyle/>
        <a:p>
          <a:endParaRPr lang="ru-RU"/>
        </a:p>
      </dgm:t>
    </dgm:pt>
    <dgm:pt modelId="{C48AA7A2-B6FB-4E59-B812-DB72B8C77790}" type="pres">
      <dgm:prSet presAssocID="{28CC203D-7A1E-40FE-BA60-2A85FB24585B}" presName="sibTrans" presStyleLbl="sibTrans2D1" presStyleIdx="1" presStyleCnt="4"/>
      <dgm:spPr/>
      <dgm:t>
        <a:bodyPr/>
        <a:lstStyle/>
        <a:p>
          <a:endParaRPr lang="ru-RU"/>
        </a:p>
      </dgm:t>
    </dgm:pt>
    <dgm:pt modelId="{5D91E1EE-01F0-4337-BA7C-FBE061E085B8}" type="pres">
      <dgm:prSet presAssocID="{28CC203D-7A1E-40FE-BA60-2A85FB24585B}" presName="connectorText" presStyleLbl="sibTrans2D1" presStyleIdx="1" presStyleCnt="4"/>
      <dgm:spPr/>
      <dgm:t>
        <a:bodyPr/>
        <a:lstStyle/>
        <a:p>
          <a:endParaRPr lang="ru-RU"/>
        </a:p>
      </dgm:t>
    </dgm:pt>
    <dgm:pt modelId="{E7C1C590-012E-4795-BADB-BED9404D00B3}" type="pres">
      <dgm:prSet presAssocID="{E5FDAFEA-053C-4915-87F5-0719FC770662}" presName="node" presStyleLbl="node1" presStyleIdx="2" presStyleCnt="5">
        <dgm:presLayoutVars>
          <dgm:bulletEnabled val="1"/>
        </dgm:presLayoutVars>
      </dgm:prSet>
      <dgm:spPr/>
      <dgm:t>
        <a:bodyPr/>
        <a:lstStyle/>
        <a:p>
          <a:endParaRPr lang="ru-RU"/>
        </a:p>
      </dgm:t>
    </dgm:pt>
    <dgm:pt modelId="{D2FCECC0-EC35-4F73-8244-20782375FD9A}" type="pres">
      <dgm:prSet presAssocID="{4993D270-752C-4C32-9BAC-517C9EEA08A8}" presName="sibTrans" presStyleLbl="sibTrans2D1" presStyleIdx="2" presStyleCnt="4"/>
      <dgm:spPr/>
      <dgm:t>
        <a:bodyPr/>
        <a:lstStyle/>
        <a:p>
          <a:endParaRPr lang="ru-RU"/>
        </a:p>
      </dgm:t>
    </dgm:pt>
    <dgm:pt modelId="{A52A62F2-A7BE-48A6-9829-B75423A99D5D}" type="pres">
      <dgm:prSet presAssocID="{4993D270-752C-4C32-9BAC-517C9EEA08A8}" presName="connectorText" presStyleLbl="sibTrans2D1" presStyleIdx="2" presStyleCnt="4"/>
      <dgm:spPr/>
      <dgm:t>
        <a:bodyPr/>
        <a:lstStyle/>
        <a:p>
          <a:endParaRPr lang="ru-RU"/>
        </a:p>
      </dgm:t>
    </dgm:pt>
    <dgm:pt modelId="{1B79C7DD-86C9-47AB-8E83-BCEBCD195E5B}" type="pres">
      <dgm:prSet presAssocID="{4BC91554-CB6B-44EA-87A4-62069ABD3699}" presName="node" presStyleLbl="node1" presStyleIdx="3" presStyleCnt="5">
        <dgm:presLayoutVars>
          <dgm:bulletEnabled val="1"/>
        </dgm:presLayoutVars>
      </dgm:prSet>
      <dgm:spPr/>
      <dgm:t>
        <a:bodyPr/>
        <a:lstStyle/>
        <a:p>
          <a:endParaRPr lang="ru-RU"/>
        </a:p>
      </dgm:t>
    </dgm:pt>
    <dgm:pt modelId="{587DC2AE-700F-46ED-B6A5-02F0C152B2BD}" type="pres">
      <dgm:prSet presAssocID="{89264A66-93B3-452D-AE3F-03D6F6869BBE}" presName="sibTrans" presStyleLbl="sibTrans2D1" presStyleIdx="3" presStyleCnt="4"/>
      <dgm:spPr/>
      <dgm:t>
        <a:bodyPr/>
        <a:lstStyle/>
        <a:p>
          <a:endParaRPr lang="ru-RU"/>
        </a:p>
      </dgm:t>
    </dgm:pt>
    <dgm:pt modelId="{159FF8F3-3D1B-4E77-9A4A-F78AF09B680F}" type="pres">
      <dgm:prSet presAssocID="{89264A66-93B3-452D-AE3F-03D6F6869BBE}" presName="connectorText" presStyleLbl="sibTrans2D1" presStyleIdx="3" presStyleCnt="4"/>
      <dgm:spPr/>
      <dgm:t>
        <a:bodyPr/>
        <a:lstStyle/>
        <a:p>
          <a:endParaRPr lang="ru-RU"/>
        </a:p>
      </dgm:t>
    </dgm:pt>
    <dgm:pt modelId="{7B6859DE-F43C-472A-89A7-856CEF95ED31}" type="pres">
      <dgm:prSet presAssocID="{2D5F4B6B-DF36-4340-AF57-14C655F18F84}" presName="node" presStyleLbl="node1" presStyleIdx="4" presStyleCnt="5">
        <dgm:presLayoutVars>
          <dgm:bulletEnabled val="1"/>
        </dgm:presLayoutVars>
      </dgm:prSet>
      <dgm:spPr/>
      <dgm:t>
        <a:bodyPr/>
        <a:lstStyle/>
        <a:p>
          <a:endParaRPr lang="ru-RU"/>
        </a:p>
      </dgm:t>
    </dgm:pt>
  </dgm:ptLst>
  <dgm:cxnLst>
    <dgm:cxn modelId="{73609A12-8DB6-4191-8EE8-94DF546D59B4}" type="presOf" srcId="{8738501D-1B20-4DAD-963E-9016EDF654F3}" destId="{5C7102D0-D828-4786-9271-32D7DF1186EE}" srcOrd="0" destOrd="0" presId="urn:microsoft.com/office/officeart/2005/8/layout/process2"/>
    <dgm:cxn modelId="{18944B3B-D224-49F0-8643-83A78941466F}" type="presOf" srcId="{28CC203D-7A1E-40FE-BA60-2A85FB24585B}" destId="{C48AA7A2-B6FB-4E59-B812-DB72B8C77790}" srcOrd="0" destOrd="0" presId="urn:microsoft.com/office/officeart/2005/8/layout/process2"/>
    <dgm:cxn modelId="{13F7572A-69F9-4B51-843D-F05BE423E228}" type="presOf" srcId="{01E002EA-54D3-405E-984C-2D0E05FBFAAD}" destId="{D7145B22-F286-4CF4-99B0-491356D304ED}" srcOrd="0" destOrd="0" presId="urn:microsoft.com/office/officeart/2005/8/layout/process2"/>
    <dgm:cxn modelId="{079B0D33-242A-47F9-B3C0-5E2DE4758EDC}" type="presOf" srcId="{E5FDAFEA-053C-4915-87F5-0719FC770662}" destId="{E7C1C590-012E-4795-BADB-BED9404D00B3}" srcOrd="0" destOrd="0" presId="urn:microsoft.com/office/officeart/2005/8/layout/process2"/>
    <dgm:cxn modelId="{A30F9026-69DC-44D6-AFA6-5F1A66A56C2E}" type="presOf" srcId="{05333952-D0C8-49C6-9C4A-D3FD46B54000}" destId="{2EEC9119-0384-4851-BB45-C93AC65DA34B}" srcOrd="0" destOrd="0" presId="urn:microsoft.com/office/officeart/2005/8/layout/process2"/>
    <dgm:cxn modelId="{DD5924D5-82DE-4F5A-B458-8C4D142E8DF4}" srcId="{01E002EA-54D3-405E-984C-2D0E05FBFAAD}" destId="{2D5F4B6B-DF36-4340-AF57-14C655F18F84}" srcOrd="4" destOrd="0" parTransId="{AE55DC42-AD3F-48E1-82EC-53EDA5A14BA5}" sibTransId="{B49B6E60-C3DF-455C-86FA-25ED2E3584E3}"/>
    <dgm:cxn modelId="{FED1857A-2330-466F-B9EF-8DC703E55DED}" srcId="{01E002EA-54D3-405E-984C-2D0E05FBFAAD}" destId="{E5FDAFEA-053C-4915-87F5-0719FC770662}" srcOrd="2" destOrd="0" parTransId="{C338A099-3598-4EA9-8C2D-99359DC5948D}" sibTransId="{4993D270-752C-4C32-9BAC-517C9EEA08A8}"/>
    <dgm:cxn modelId="{65CD6534-B023-4E41-9F37-9C479F991730}" type="presOf" srcId="{4993D270-752C-4C32-9BAC-517C9EEA08A8}" destId="{A52A62F2-A7BE-48A6-9829-B75423A99D5D}" srcOrd="1" destOrd="0" presId="urn:microsoft.com/office/officeart/2005/8/layout/process2"/>
    <dgm:cxn modelId="{74097D70-CDEE-42B1-BDCC-04CB068ED001}" type="presOf" srcId="{89264A66-93B3-452D-AE3F-03D6F6869BBE}" destId="{587DC2AE-700F-46ED-B6A5-02F0C152B2BD}" srcOrd="0" destOrd="0" presId="urn:microsoft.com/office/officeart/2005/8/layout/process2"/>
    <dgm:cxn modelId="{6BE6D23F-C1DD-44B1-9390-D286BBE693A8}" type="presOf" srcId="{89264A66-93B3-452D-AE3F-03D6F6869BBE}" destId="{159FF8F3-3D1B-4E77-9A4A-F78AF09B680F}" srcOrd="1" destOrd="0" presId="urn:microsoft.com/office/officeart/2005/8/layout/process2"/>
    <dgm:cxn modelId="{7301BAEF-16BF-498A-B288-3FCC478FCC5A}" type="presOf" srcId="{CC131660-8591-4696-AC76-3B3A31AB3C31}" destId="{962A9FE6-7A9B-43BB-A016-63C865AC07B2}" srcOrd="1" destOrd="0" presId="urn:microsoft.com/office/officeart/2005/8/layout/process2"/>
    <dgm:cxn modelId="{126D2197-8AAF-47AE-9730-27624BCFD4B6}" type="presOf" srcId="{28CC203D-7A1E-40FE-BA60-2A85FB24585B}" destId="{5D91E1EE-01F0-4337-BA7C-FBE061E085B8}" srcOrd="1" destOrd="0" presId="urn:microsoft.com/office/officeart/2005/8/layout/process2"/>
    <dgm:cxn modelId="{95E8E4F8-D562-46E3-BFD6-E34BAC5491BC}" type="presOf" srcId="{CC131660-8591-4696-AC76-3B3A31AB3C31}" destId="{377C5DA7-C93D-4B5A-B179-9839A086F7F1}" srcOrd="0" destOrd="0" presId="urn:microsoft.com/office/officeart/2005/8/layout/process2"/>
    <dgm:cxn modelId="{24316D68-B9D1-454F-A08A-52ED7E762B87}" srcId="{01E002EA-54D3-405E-984C-2D0E05FBFAAD}" destId="{05333952-D0C8-49C6-9C4A-D3FD46B54000}" srcOrd="1" destOrd="0" parTransId="{ED319655-33AC-481E-993C-D5D955ADFAEF}" sibTransId="{28CC203D-7A1E-40FE-BA60-2A85FB24585B}"/>
    <dgm:cxn modelId="{FB3CD965-5A78-4F51-BF13-848CB5C9592C}" type="presOf" srcId="{2D5F4B6B-DF36-4340-AF57-14C655F18F84}" destId="{7B6859DE-F43C-472A-89A7-856CEF95ED31}" srcOrd="0" destOrd="0" presId="urn:microsoft.com/office/officeart/2005/8/layout/process2"/>
    <dgm:cxn modelId="{80E359B4-E949-4603-BF72-EDCC2672AC5A}" type="presOf" srcId="{4993D270-752C-4C32-9BAC-517C9EEA08A8}" destId="{D2FCECC0-EC35-4F73-8244-20782375FD9A}" srcOrd="0" destOrd="0" presId="urn:microsoft.com/office/officeart/2005/8/layout/process2"/>
    <dgm:cxn modelId="{58FD68CC-9BF6-4D47-9BDF-784DDA1A2BAE}" type="presOf" srcId="{4BC91554-CB6B-44EA-87A4-62069ABD3699}" destId="{1B79C7DD-86C9-47AB-8E83-BCEBCD195E5B}" srcOrd="0" destOrd="0" presId="urn:microsoft.com/office/officeart/2005/8/layout/process2"/>
    <dgm:cxn modelId="{3C043C2E-1477-4A18-AD81-693D6AF51085}" srcId="{01E002EA-54D3-405E-984C-2D0E05FBFAAD}" destId="{4BC91554-CB6B-44EA-87A4-62069ABD3699}" srcOrd="3" destOrd="0" parTransId="{732E34BC-083F-45DA-9FA6-369326073757}" sibTransId="{89264A66-93B3-452D-AE3F-03D6F6869BBE}"/>
    <dgm:cxn modelId="{ED0A33E8-1801-43CD-B556-734AFCD5CB5A}" srcId="{01E002EA-54D3-405E-984C-2D0E05FBFAAD}" destId="{8738501D-1B20-4DAD-963E-9016EDF654F3}" srcOrd="0" destOrd="0" parTransId="{12C7C8AC-E827-4888-9A19-B2EF97EBE7E6}" sibTransId="{CC131660-8591-4696-AC76-3B3A31AB3C31}"/>
    <dgm:cxn modelId="{5E6CF11B-ADEB-4594-A5DE-171D483AD514}" type="presParOf" srcId="{D7145B22-F286-4CF4-99B0-491356D304ED}" destId="{5C7102D0-D828-4786-9271-32D7DF1186EE}" srcOrd="0" destOrd="0" presId="urn:microsoft.com/office/officeart/2005/8/layout/process2"/>
    <dgm:cxn modelId="{430B1CB1-D9F0-41C3-8FBB-17DE41CDD76A}" type="presParOf" srcId="{D7145B22-F286-4CF4-99B0-491356D304ED}" destId="{377C5DA7-C93D-4B5A-B179-9839A086F7F1}" srcOrd="1" destOrd="0" presId="urn:microsoft.com/office/officeart/2005/8/layout/process2"/>
    <dgm:cxn modelId="{21E446AC-BCD6-479E-9827-6DB833DBE46C}" type="presParOf" srcId="{377C5DA7-C93D-4B5A-B179-9839A086F7F1}" destId="{962A9FE6-7A9B-43BB-A016-63C865AC07B2}" srcOrd="0" destOrd="0" presId="urn:microsoft.com/office/officeart/2005/8/layout/process2"/>
    <dgm:cxn modelId="{804AE7E4-A9F0-47F1-BFBA-C6420B57B5FB}" type="presParOf" srcId="{D7145B22-F286-4CF4-99B0-491356D304ED}" destId="{2EEC9119-0384-4851-BB45-C93AC65DA34B}" srcOrd="2" destOrd="0" presId="urn:microsoft.com/office/officeart/2005/8/layout/process2"/>
    <dgm:cxn modelId="{C28FDEB1-62CE-4E97-B550-5012B63A8152}" type="presParOf" srcId="{D7145B22-F286-4CF4-99B0-491356D304ED}" destId="{C48AA7A2-B6FB-4E59-B812-DB72B8C77790}" srcOrd="3" destOrd="0" presId="urn:microsoft.com/office/officeart/2005/8/layout/process2"/>
    <dgm:cxn modelId="{F741805A-F709-49E8-866E-73B77A5D0CAE}" type="presParOf" srcId="{C48AA7A2-B6FB-4E59-B812-DB72B8C77790}" destId="{5D91E1EE-01F0-4337-BA7C-FBE061E085B8}" srcOrd="0" destOrd="0" presId="urn:microsoft.com/office/officeart/2005/8/layout/process2"/>
    <dgm:cxn modelId="{378225F2-CC8B-4D99-A8B1-0B5D8F24AA78}" type="presParOf" srcId="{D7145B22-F286-4CF4-99B0-491356D304ED}" destId="{E7C1C590-012E-4795-BADB-BED9404D00B3}" srcOrd="4" destOrd="0" presId="urn:microsoft.com/office/officeart/2005/8/layout/process2"/>
    <dgm:cxn modelId="{5C45D641-3490-4A24-8167-7DFFCFE5151E}" type="presParOf" srcId="{D7145B22-F286-4CF4-99B0-491356D304ED}" destId="{D2FCECC0-EC35-4F73-8244-20782375FD9A}" srcOrd="5" destOrd="0" presId="urn:microsoft.com/office/officeart/2005/8/layout/process2"/>
    <dgm:cxn modelId="{E97630E5-5EB5-458C-804B-254D8D930779}" type="presParOf" srcId="{D2FCECC0-EC35-4F73-8244-20782375FD9A}" destId="{A52A62F2-A7BE-48A6-9829-B75423A99D5D}" srcOrd="0" destOrd="0" presId="urn:microsoft.com/office/officeart/2005/8/layout/process2"/>
    <dgm:cxn modelId="{10328985-6EE2-4340-B00C-1969FC3AFD30}" type="presParOf" srcId="{D7145B22-F286-4CF4-99B0-491356D304ED}" destId="{1B79C7DD-86C9-47AB-8E83-BCEBCD195E5B}" srcOrd="6" destOrd="0" presId="urn:microsoft.com/office/officeart/2005/8/layout/process2"/>
    <dgm:cxn modelId="{EDF3D22A-5EF8-487C-8BF6-ABDD834579FB}" type="presParOf" srcId="{D7145B22-F286-4CF4-99B0-491356D304ED}" destId="{587DC2AE-700F-46ED-B6A5-02F0C152B2BD}" srcOrd="7" destOrd="0" presId="urn:microsoft.com/office/officeart/2005/8/layout/process2"/>
    <dgm:cxn modelId="{8BE96C8E-7101-4386-A495-8A46CC8CDCED}" type="presParOf" srcId="{587DC2AE-700F-46ED-B6A5-02F0C152B2BD}" destId="{159FF8F3-3D1B-4E77-9A4A-F78AF09B680F}" srcOrd="0" destOrd="0" presId="urn:microsoft.com/office/officeart/2005/8/layout/process2"/>
    <dgm:cxn modelId="{707CE170-110D-4C6C-AF1A-8F0FC644F73C}" type="presParOf" srcId="{D7145B22-F286-4CF4-99B0-491356D304ED}" destId="{7B6859DE-F43C-472A-89A7-856CEF95ED31}" srcOrd="8" destOrd="0" presId="urn:microsoft.com/office/officeart/2005/8/layout/process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D2D8A3-3BC4-47F0-B315-1DBE1A9E650D}" type="doc">
      <dgm:prSet loTypeId="urn:microsoft.com/office/officeart/2005/8/layout/process1" loCatId="process" qsTypeId="urn:microsoft.com/office/officeart/2005/8/quickstyle/simple1" qsCatId="simple" csTypeId="urn:microsoft.com/office/officeart/2005/8/colors/accent1_2" csCatId="accent1" phldr="1"/>
      <dgm:spPr/>
    </dgm:pt>
    <dgm:pt modelId="{B7473717-CBB4-42C8-8B3A-A2A6EFCAF40F}">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r>
            <a:rPr lang="ru-RU" sz="1600" dirty="0" smtClean="0">
              <a:solidFill>
                <a:schemeClr val="tx1"/>
              </a:solidFill>
              <a:latin typeface="Times New Roman" pitchFamily="18" charset="0"/>
              <a:cs typeface="Times New Roman" pitchFamily="18" charset="0"/>
            </a:rPr>
            <a:t>Региональная служба по тарифам</a:t>
          </a:r>
          <a:endParaRPr lang="ru-RU" sz="1600" dirty="0">
            <a:solidFill>
              <a:schemeClr val="tx1"/>
            </a:solidFill>
            <a:latin typeface="Times New Roman" pitchFamily="18" charset="0"/>
            <a:cs typeface="Times New Roman" pitchFamily="18" charset="0"/>
          </a:endParaRPr>
        </a:p>
      </dgm:t>
    </dgm:pt>
    <dgm:pt modelId="{85FE61FD-9C82-45B6-97B1-0707411E5239}" type="parTrans" cxnId="{B96ADF5D-DDA6-430F-A029-12CDF964777F}">
      <dgm:prSet/>
      <dgm:spPr/>
      <dgm:t>
        <a:bodyPr/>
        <a:lstStyle/>
        <a:p>
          <a:endParaRPr lang="ru-RU" sz="1400">
            <a:solidFill>
              <a:schemeClr val="tx1"/>
            </a:solidFill>
            <a:latin typeface="Times New Roman" pitchFamily="18" charset="0"/>
            <a:cs typeface="Times New Roman" pitchFamily="18" charset="0"/>
          </a:endParaRPr>
        </a:p>
      </dgm:t>
    </dgm:pt>
    <dgm:pt modelId="{2E888192-7DEA-426A-9E08-D54BAEB243D6}" type="sibTrans" cxnId="{B96ADF5D-DDA6-430F-A029-12CDF964777F}">
      <dgm:prSet custT="1"/>
      <dgm:spPr>
        <a:solidFill>
          <a:schemeClr val="accent1"/>
        </a:solidFill>
        <a:ln cmpd="sng">
          <a:gradFill>
            <a:gsLst>
              <a:gs pos="0">
                <a:schemeClr val="accent1">
                  <a:lumMod val="75000"/>
                </a:schemeClr>
              </a:gs>
              <a:gs pos="50000">
                <a:schemeClr val="accent1">
                  <a:tint val="44500"/>
                  <a:satMod val="160000"/>
                </a:schemeClr>
              </a:gs>
              <a:gs pos="100000">
                <a:schemeClr val="accent1">
                  <a:tint val="23500"/>
                  <a:satMod val="160000"/>
                </a:schemeClr>
              </a:gs>
            </a:gsLst>
            <a:lin ang="5400000" scaled="0"/>
          </a:gradFill>
        </a:ln>
      </dgm:spPr>
      <dgm:t>
        <a:bodyPr/>
        <a:lstStyle/>
        <a:p>
          <a:endParaRPr lang="ru-RU" sz="1400">
            <a:solidFill>
              <a:schemeClr val="tx1"/>
            </a:solidFill>
            <a:latin typeface="Times New Roman" pitchFamily="18" charset="0"/>
            <a:cs typeface="Times New Roman" pitchFamily="18" charset="0"/>
          </a:endParaRPr>
        </a:p>
      </dgm:t>
    </dgm:pt>
    <dgm:pt modelId="{8B463D82-2E23-4C18-8197-0D5E6D54526F}">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pPr>
            <a:spcAft>
              <a:spcPts val="0"/>
            </a:spcAft>
          </a:pPr>
          <a:r>
            <a:rPr lang="ru-RU" sz="1600" b="0" i="0" u="none" strike="noStrike" dirty="0" smtClean="0">
              <a:solidFill>
                <a:schemeClr val="tx1"/>
              </a:solidFill>
              <a:latin typeface="Times New Roman" pitchFamily="18" charset="0"/>
              <a:cs typeface="Times New Roman" pitchFamily="18" charset="0"/>
            </a:rPr>
            <a:t>Адрес: ул. Мира 104, г. Ханты-Мансийск,   </a:t>
          </a:r>
        </a:p>
        <a:p>
          <a:pPr>
            <a:spcAft>
              <a:spcPts val="0"/>
            </a:spcAft>
          </a:pPr>
          <a:r>
            <a:rPr lang="ru-RU" sz="1600" b="0" i="0" u="none" strike="noStrike" dirty="0" smtClean="0">
              <a:solidFill>
                <a:schemeClr val="tx1"/>
              </a:solidFill>
              <a:latin typeface="Times New Roman" pitchFamily="18" charset="0"/>
              <a:cs typeface="Times New Roman" pitchFamily="18" charset="0"/>
            </a:rPr>
            <a:t>ХМАО – </a:t>
          </a:r>
          <a:r>
            <a:rPr lang="ru-RU" sz="1600" b="0" i="0" u="none" strike="noStrike" dirty="0" err="1" smtClean="0">
              <a:solidFill>
                <a:schemeClr val="tx1"/>
              </a:solidFill>
              <a:latin typeface="Times New Roman" pitchFamily="18" charset="0"/>
              <a:cs typeface="Times New Roman" pitchFamily="18" charset="0"/>
            </a:rPr>
            <a:t>Югра</a:t>
          </a:r>
          <a:r>
            <a:rPr lang="ru-RU" sz="1600" b="0" i="0" u="none" strike="noStrike" dirty="0" smtClean="0">
              <a:solidFill>
                <a:schemeClr val="tx1"/>
              </a:solidFill>
              <a:latin typeface="Times New Roman" pitchFamily="18" charset="0"/>
              <a:cs typeface="Times New Roman" pitchFamily="18" charset="0"/>
            </a:rPr>
            <a:t>, 628007,  тел./факс приемной: (3467) 32-85-11/32-85-10</a:t>
          </a:r>
          <a:endParaRPr lang="ru-RU" sz="1600" dirty="0">
            <a:solidFill>
              <a:schemeClr val="tx1"/>
            </a:solidFill>
            <a:latin typeface="Times New Roman" pitchFamily="18" charset="0"/>
            <a:cs typeface="Times New Roman" pitchFamily="18" charset="0"/>
          </a:endParaRPr>
        </a:p>
      </dgm:t>
    </dgm:pt>
    <dgm:pt modelId="{7927ACD4-D059-4B7E-BCCD-CD8BE8FFAADB}" type="parTrans" cxnId="{F8508131-FAE2-4783-BDB3-03DEC96E862A}">
      <dgm:prSet/>
      <dgm:spPr/>
      <dgm:t>
        <a:bodyPr/>
        <a:lstStyle/>
        <a:p>
          <a:endParaRPr lang="ru-RU" sz="1400">
            <a:solidFill>
              <a:schemeClr val="tx1"/>
            </a:solidFill>
            <a:latin typeface="Times New Roman" pitchFamily="18" charset="0"/>
            <a:cs typeface="Times New Roman" pitchFamily="18" charset="0"/>
          </a:endParaRPr>
        </a:p>
      </dgm:t>
    </dgm:pt>
    <dgm:pt modelId="{F9F07219-1EFD-42DD-9349-CD1D029FE543}" type="sibTrans" cxnId="{F8508131-FAE2-4783-BDB3-03DEC96E862A}">
      <dgm:prSet custT="1"/>
      <dgm:spPr>
        <a:solidFill>
          <a:schemeClr val="accent1"/>
        </a:solidFill>
      </dgm:spPr>
      <dgm:t>
        <a:bodyPr/>
        <a:lstStyle/>
        <a:p>
          <a:endParaRPr lang="ru-RU" sz="1400">
            <a:solidFill>
              <a:schemeClr val="tx1"/>
            </a:solidFill>
            <a:latin typeface="Times New Roman" pitchFamily="18" charset="0"/>
            <a:cs typeface="Times New Roman" pitchFamily="18" charset="0"/>
          </a:endParaRPr>
        </a:p>
      </dgm:t>
    </dgm:pt>
    <dgm:pt modelId="{9913D755-06A3-4889-8D00-EC0A3699E02F}">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r>
            <a:rPr lang="ru-RU" sz="1600" b="0" i="0" u="none" dirty="0" smtClean="0">
              <a:solidFill>
                <a:schemeClr val="tx1"/>
              </a:solidFill>
              <a:latin typeface="Times New Roman" pitchFamily="18" charset="0"/>
              <a:cs typeface="Times New Roman" pitchFamily="18" charset="0"/>
            </a:rPr>
            <a:t>Адрес электронной почты: </a:t>
          </a:r>
          <a:r>
            <a:rPr lang="ru-RU" sz="1600" b="0" i="0" u="none" dirty="0" err="1" smtClean="0">
              <a:solidFill>
                <a:schemeClr val="tx1"/>
              </a:solidFill>
              <a:latin typeface="Times New Roman" pitchFamily="18" charset="0"/>
              <a:cs typeface="Times New Roman" pitchFamily="18" charset="0"/>
            </a:rPr>
            <a:t>rst@admhmao.ru</a:t>
          </a:r>
          <a:r>
            <a:rPr lang="ru-RU" sz="1600" b="0" i="0" u="none" dirty="0" smtClean="0">
              <a:solidFill>
                <a:schemeClr val="tx1"/>
              </a:solidFill>
              <a:latin typeface="Times New Roman" pitchFamily="18" charset="0"/>
              <a:cs typeface="Times New Roman" pitchFamily="18" charset="0"/>
            </a:rPr>
            <a:t>,</a:t>
          </a:r>
        </a:p>
        <a:p>
          <a:r>
            <a:rPr lang="ru-RU" sz="1600" b="0" i="0" u="none" dirty="0" smtClean="0">
              <a:solidFill>
                <a:schemeClr val="tx1"/>
              </a:solidFill>
              <a:latin typeface="Times New Roman" pitchFamily="18" charset="0"/>
              <a:cs typeface="Times New Roman" pitchFamily="18" charset="0"/>
            </a:rPr>
            <a:t>сайт: http://www.rst.admhmao.ru</a:t>
          </a:r>
          <a:endParaRPr lang="ru-RU" sz="1600" dirty="0">
            <a:solidFill>
              <a:schemeClr val="tx1"/>
            </a:solidFill>
            <a:latin typeface="Times New Roman" pitchFamily="18" charset="0"/>
            <a:cs typeface="Times New Roman" pitchFamily="18" charset="0"/>
          </a:endParaRPr>
        </a:p>
      </dgm:t>
    </dgm:pt>
    <dgm:pt modelId="{1AE49307-0B36-4239-AB47-628117C7E244}" type="parTrans" cxnId="{BE1EFAAF-BED0-4CCB-BAE5-F54170205E9E}">
      <dgm:prSet/>
      <dgm:spPr/>
      <dgm:t>
        <a:bodyPr/>
        <a:lstStyle/>
        <a:p>
          <a:endParaRPr lang="ru-RU" sz="1400">
            <a:solidFill>
              <a:schemeClr val="tx1"/>
            </a:solidFill>
            <a:latin typeface="Times New Roman" pitchFamily="18" charset="0"/>
            <a:cs typeface="Times New Roman" pitchFamily="18" charset="0"/>
          </a:endParaRPr>
        </a:p>
      </dgm:t>
    </dgm:pt>
    <dgm:pt modelId="{CB66F191-7055-4D43-A932-F6646C8DB1BD}" type="sibTrans" cxnId="{BE1EFAAF-BED0-4CCB-BAE5-F54170205E9E}">
      <dgm:prSet/>
      <dgm:spPr/>
      <dgm:t>
        <a:bodyPr/>
        <a:lstStyle/>
        <a:p>
          <a:endParaRPr lang="ru-RU" sz="1400">
            <a:solidFill>
              <a:schemeClr val="tx1"/>
            </a:solidFill>
            <a:latin typeface="Times New Roman" pitchFamily="18" charset="0"/>
            <a:cs typeface="Times New Roman" pitchFamily="18" charset="0"/>
          </a:endParaRPr>
        </a:p>
      </dgm:t>
    </dgm:pt>
    <dgm:pt modelId="{E1902D13-C7E4-420E-813B-56EFB8C018FE}">
      <dgm:prSet custT="1">
        <dgm:style>
          <a:lnRef idx="1">
            <a:schemeClr val="accent1"/>
          </a:lnRef>
          <a:fillRef idx="2">
            <a:schemeClr val="accent1"/>
          </a:fillRef>
          <a:effectRef idx="1">
            <a:schemeClr val="accent1"/>
          </a:effectRef>
          <a:fontRef idx="minor">
            <a:schemeClr val="dk1"/>
          </a:fontRef>
        </dgm:style>
      </dgm:prSet>
      <dgm:spPr>
        <a:ln/>
      </dgm:spPr>
      <dgm:t>
        <a:bodyPr/>
        <a:lstStyle/>
        <a:p>
          <a:r>
            <a:rPr lang="ru-RU" sz="1600" b="0" i="0" u="none" strike="noStrike" dirty="0" smtClean="0">
              <a:solidFill>
                <a:schemeClr val="tx1"/>
              </a:solidFill>
              <a:latin typeface="Times New Roman" pitchFamily="18" charset="0"/>
              <a:cs typeface="Times New Roman" pitchFamily="18" charset="0"/>
            </a:rPr>
            <a:t>По правильности  применения тарифов на коммунальные услуги, а также превышению предельного (максимального) индекса изменения размера вносимой платы за коммунальные услуги</a:t>
          </a:r>
          <a:endParaRPr lang="ru-RU" sz="1600" dirty="0">
            <a:solidFill>
              <a:schemeClr val="tx1"/>
            </a:solidFill>
            <a:latin typeface="Times New Roman" pitchFamily="18" charset="0"/>
            <a:cs typeface="Times New Roman" pitchFamily="18" charset="0"/>
          </a:endParaRPr>
        </a:p>
      </dgm:t>
    </dgm:pt>
    <dgm:pt modelId="{B6DC7659-2821-4F2D-9290-76EC661B3C93}" type="parTrans" cxnId="{8FF130E6-033F-4DA1-9B75-6EA80EF73CDC}">
      <dgm:prSet/>
      <dgm:spPr/>
      <dgm:t>
        <a:bodyPr/>
        <a:lstStyle/>
        <a:p>
          <a:endParaRPr lang="ru-RU" sz="1400">
            <a:solidFill>
              <a:schemeClr val="tx1"/>
            </a:solidFill>
            <a:latin typeface="Times New Roman" pitchFamily="18" charset="0"/>
            <a:cs typeface="Times New Roman" pitchFamily="18" charset="0"/>
          </a:endParaRPr>
        </a:p>
      </dgm:t>
    </dgm:pt>
    <dgm:pt modelId="{74274F04-4144-4FD4-B08C-1D023731F48A}" type="sibTrans" cxnId="{8FF130E6-033F-4DA1-9B75-6EA80EF73CDC}">
      <dgm:prSet custT="1"/>
      <dgm:spPr>
        <a:solidFill>
          <a:schemeClr val="accent1"/>
        </a:solidFill>
      </dgm:spPr>
      <dgm:t>
        <a:bodyPr/>
        <a:lstStyle/>
        <a:p>
          <a:endParaRPr lang="ru-RU" sz="1400">
            <a:solidFill>
              <a:schemeClr val="tx1"/>
            </a:solidFill>
            <a:latin typeface="Times New Roman" pitchFamily="18" charset="0"/>
            <a:cs typeface="Times New Roman" pitchFamily="18" charset="0"/>
          </a:endParaRPr>
        </a:p>
      </dgm:t>
    </dgm:pt>
    <dgm:pt modelId="{EB6B4889-89E7-4D6D-8D24-BDB1A22442A4}" type="pres">
      <dgm:prSet presAssocID="{90D2D8A3-3BC4-47F0-B315-1DBE1A9E650D}" presName="Name0" presStyleCnt="0">
        <dgm:presLayoutVars>
          <dgm:dir/>
          <dgm:resizeHandles val="exact"/>
        </dgm:presLayoutVars>
      </dgm:prSet>
      <dgm:spPr/>
    </dgm:pt>
    <dgm:pt modelId="{B6BE598E-18CB-4041-A66B-BA172AC5C01D}" type="pres">
      <dgm:prSet presAssocID="{B7473717-CBB4-42C8-8B3A-A2A6EFCAF40F}" presName="node" presStyleLbl="node1" presStyleIdx="0" presStyleCnt="4" custScaleX="114568" custScaleY="98916" custLinFactNeighborX="42827" custLinFactNeighborY="94">
        <dgm:presLayoutVars>
          <dgm:bulletEnabled val="1"/>
        </dgm:presLayoutVars>
      </dgm:prSet>
      <dgm:spPr>
        <a:prstGeom prst="roundRect">
          <a:avLst/>
        </a:prstGeom>
      </dgm:spPr>
      <dgm:t>
        <a:bodyPr/>
        <a:lstStyle/>
        <a:p>
          <a:endParaRPr lang="ru-RU"/>
        </a:p>
      </dgm:t>
    </dgm:pt>
    <dgm:pt modelId="{AB7A43FC-EFE7-4C4D-B339-8EB33372AAA9}" type="pres">
      <dgm:prSet presAssocID="{2E888192-7DEA-426A-9E08-D54BAEB243D6}" presName="sibTrans" presStyleLbl="sibTrans2D1" presStyleIdx="0" presStyleCnt="3" custScaleX="139639" custScaleY="32639"/>
      <dgm:spPr>
        <a:prstGeom prst="rightArrow">
          <a:avLst/>
        </a:prstGeom>
      </dgm:spPr>
      <dgm:t>
        <a:bodyPr/>
        <a:lstStyle/>
        <a:p>
          <a:endParaRPr lang="ru-RU"/>
        </a:p>
      </dgm:t>
    </dgm:pt>
    <dgm:pt modelId="{7B993525-9F34-4253-9877-81CC1FEBF4EE}" type="pres">
      <dgm:prSet presAssocID="{2E888192-7DEA-426A-9E08-D54BAEB243D6}" presName="connectorText" presStyleLbl="sibTrans2D1" presStyleIdx="0" presStyleCnt="3"/>
      <dgm:spPr/>
      <dgm:t>
        <a:bodyPr/>
        <a:lstStyle/>
        <a:p>
          <a:endParaRPr lang="ru-RU"/>
        </a:p>
      </dgm:t>
    </dgm:pt>
    <dgm:pt modelId="{E563B803-472C-4F8D-8512-0FEDC3046B65}" type="pres">
      <dgm:prSet presAssocID="{E1902D13-C7E4-420E-813B-56EFB8C018FE}" presName="node" presStyleLbl="node1" presStyleIdx="1" presStyleCnt="4" custScaleX="156990" custScaleY="123664" custLinFactNeighborX="1249" custLinFactNeighborY="7059">
        <dgm:presLayoutVars>
          <dgm:bulletEnabled val="1"/>
        </dgm:presLayoutVars>
      </dgm:prSet>
      <dgm:spPr/>
      <dgm:t>
        <a:bodyPr/>
        <a:lstStyle/>
        <a:p>
          <a:endParaRPr lang="ru-RU"/>
        </a:p>
      </dgm:t>
    </dgm:pt>
    <dgm:pt modelId="{BD8E8BF0-98AA-4F7C-972B-0AA248AD2497}" type="pres">
      <dgm:prSet presAssocID="{74274F04-4144-4FD4-B08C-1D023731F48A}" presName="sibTrans" presStyleLbl="sibTrans2D1" presStyleIdx="1" presStyleCnt="3" custFlipVert="1" custScaleY="32464"/>
      <dgm:spPr/>
      <dgm:t>
        <a:bodyPr/>
        <a:lstStyle/>
        <a:p>
          <a:endParaRPr lang="ru-RU"/>
        </a:p>
      </dgm:t>
    </dgm:pt>
    <dgm:pt modelId="{F736FB99-B232-48C4-BA80-D0D2742CED56}" type="pres">
      <dgm:prSet presAssocID="{74274F04-4144-4FD4-B08C-1D023731F48A}" presName="connectorText" presStyleLbl="sibTrans2D1" presStyleIdx="1" presStyleCnt="3"/>
      <dgm:spPr/>
      <dgm:t>
        <a:bodyPr/>
        <a:lstStyle/>
        <a:p>
          <a:endParaRPr lang="ru-RU"/>
        </a:p>
      </dgm:t>
    </dgm:pt>
    <dgm:pt modelId="{24973EE8-21F3-47EA-B0B6-10DEDD5DED57}" type="pres">
      <dgm:prSet presAssocID="{8B463D82-2E23-4C18-8197-0D5E6D54526F}" presName="node" presStyleLbl="node1" presStyleIdx="2" presStyleCnt="4" custScaleX="118100" custScaleY="114818" custLinFactNeighborX="-30766" custLinFactNeighborY="730">
        <dgm:presLayoutVars>
          <dgm:bulletEnabled val="1"/>
        </dgm:presLayoutVars>
      </dgm:prSet>
      <dgm:spPr/>
      <dgm:t>
        <a:bodyPr/>
        <a:lstStyle/>
        <a:p>
          <a:endParaRPr lang="ru-RU"/>
        </a:p>
      </dgm:t>
    </dgm:pt>
    <dgm:pt modelId="{1FD2E0CD-9546-4D5C-A8A6-109E305D65D3}" type="pres">
      <dgm:prSet presAssocID="{F9F07219-1EFD-42DD-9349-CD1D029FE543}" presName="sibTrans" presStyleLbl="sibTrans2D1" presStyleIdx="2" presStyleCnt="3" custAng="138988" custFlipVert="1" custScaleX="133233" custScaleY="60630"/>
      <dgm:spPr/>
      <dgm:t>
        <a:bodyPr/>
        <a:lstStyle/>
        <a:p>
          <a:endParaRPr lang="ru-RU"/>
        </a:p>
      </dgm:t>
    </dgm:pt>
    <dgm:pt modelId="{EAE8FB13-FEC9-4773-A970-11BCDD01DDFE}" type="pres">
      <dgm:prSet presAssocID="{F9F07219-1EFD-42DD-9349-CD1D029FE543}" presName="connectorText" presStyleLbl="sibTrans2D1" presStyleIdx="2" presStyleCnt="3"/>
      <dgm:spPr/>
      <dgm:t>
        <a:bodyPr/>
        <a:lstStyle/>
        <a:p>
          <a:endParaRPr lang="ru-RU"/>
        </a:p>
      </dgm:t>
    </dgm:pt>
    <dgm:pt modelId="{40F0D858-5AE7-408D-94F5-1E6F22F33F2D}" type="pres">
      <dgm:prSet presAssocID="{9913D755-06A3-4889-8D00-EC0A3699E02F}" presName="node" presStyleLbl="node1" presStyleIdx="3" presStyleCnt="4" custScaleX="158570" custScaleY="79988" custLinFactNeighborX="-18838" custLinFactNeighborY="-5933">
        <dgm:presLayoutVars>
          <dgm:bulletEnabled val="1"/>
        </dgm:presLayoutVars>
      </dgm:prSet>
      <dgm:spPr/>
      <dgm:t>
        <a:bodyPr/>
        <a:lstStyle/>
        <a:p>
          <a:endParaRPr lang="ru-RU"/>
        </a:p>
      </dgm:t>
    </dgm:pt>
  </dgm:ptLst>
  <dgm:cxnLst>
    <dgm:cxn modelId="{BE1EFAAF-BED0-4CCB-BAE5-F54170205E9E}" srcId="{90D2D8A3-3BC4-47F0-B315-1DBE1A9E650D}" destId="{9913D755-06A3-4889-8D00-EC0A3699E02F}" srcOrd="3" destOrd="0" parTransId="{1AE49307-0B36-4239-AB47-628117C7E244}" sibTransId="{CB66F191-7055-4D43-A932-F6646C8DB1BD}"/>
    <dgm:cxn modelId="{5FE940D0-EDAF-4EAB-BC3D-F31E289766E5}" type="presOf" srcId="{F9F07219-1EFD-42DD-9349-CD1D029FE543}" destId="{1FD2E0CD-9546-4D5C-A8A6-109E305D65D3}" srcOrd="0" destOrd="0" presId="urn:microsoft.com/office/officeart/2005/8/layout/process1"/>
    <dgm:cxn modelId="{2CAF69AC-BFB5-48D3-82F9-9E6F779D31DE}" type="presOf" srcId="{8B463D82-2E23-4C18-8197-0D5E6D54526F}" destId="{24973EE8-21F3-47EA-B0B6-10DEDD5DED57}" srcOrd="0" destOrd="0" presId="urn:microsoft.com/office/officeart/2005/8/layout/process1"/>
    <dgm:cxn modelId="{EF18F075-D4E3-4144-92DB-DC66296DEC1A}" type="presOf" srcId="{F9F07219-1EFD-42DD-9349-CD1D029FE543}" destId="{EAE8FB13-FEC9-4773-A970-11BCDD01DDFE}" srcOrd="1" destOrd="0" presId="urn:microsoft.com/office/officeart/2005/8/layout/process1"/>
    <dgm:cxn modelId="{F8508131-FAE2-4783-BDB3-03DEC96E862A}" srcId="{90D2D8A3-3BC4-47F0-B315-1DBE1A9E650D}" destId="{8B463D82-2E23-4C18-8197-0D5E6D54526F}" srcOrd="2" destOrd="0" parTransId="{7927ACD4-D059-4B7E-BCCD-CD8BE8FFAADB}" sibTransId="{F9F07219-1EFD-42DD-9349-CD1D029FE543}"/>
    <dgm:cxn modelId="{8FF130E6-033F-4DA1-9B75-6EA80EF73CDC}" srcId="{90D2D8A3-3BC4-47F0-B315-1DBE1A9E650D}" destId="{E1902D13-C7E4-420E-813B-56EFB8C018FE}" srcOrd="1" destOrd="0" parTransId="{B6DC7659-2821-4F2D-9290-76EC661B3C93}" sibTransId="{74274F04-4144-4FD4-B08C-1D023731F48A}"/>
    <dgm:cxn modelId="{9E5E9722-DFE6-4226-9379-62EC0A495FC8}" type="presOf" srcId="{E1902D13-C7E4-420E-813B-56EFB8C018FE}" destId="{E563B803-472C-4F8D-8512-0FEDC3046B65}" srcOrd="0" destOrd="0" presId="urn:microsoft.com/office/officeart/2005/8/layout/process1"/>
    <dgm:cxn modelId="{8E3EA4D1-FD01-4DBC-90F3-BF13E5200C95}" type="presOf" srcId="{74274F04-4144-4FD4-B08C-1D023731F48A}" destId="{F736FB99-B232-48C4-BA80-D0D2742CED56}" srcOrd="1" destOrd="0" presId="urn:microsoft.com/office/officeart/2005/8/layout/process1"/>
    <dgm:cxn modelId="{5791FEB1-2F61-4801-86E5-BC1D07E3ADB6}" type="presOf" srcId="{B7473717-CBB4-42C8-8B3A-A2A6EFCAF40F}" destId="{B6BE598E-18CB-4041-A66B-BA172AC5C01D}" srcOrd="0" destOrd="0" presId="urn:microsoft.com/office/officeart/2005/8/layout/process1"/>
    <dgm:cxn modelId="{361A0357-B661-4931-BB9D-0D6D980ED378}" type="presOf" srcId="{74274F04-4144-4FD4-B08C-1D023731F48A}" destId="{BD8E8BF0-98AA-4F7C-972B-0AA248AD2497}" srcOrd="0" destOrd="0" presId="urn:microsoft.com/office/officeart/2005/8/layout/process1"/>
    <dgm:cxn modelId="{B96ADF5D-DDA6-430F-A029-12CDF964777F}" srcId="{90D2D8A3-3BC4-47F0-B315-1DBE1A9E650D}" destId="{B7473717-CBB4-42C8-8B3A-A2A6EFCAF40F}" srcOrd="0" destOrd="0" parTransId="{85FE61FD-9C82-45B6-97B1-0707411E5239}" sibTransId="{2E888192-7DEA-426A-9E08-D54BAEB243D6}"/>
    <dgm:cxn modelId="{A66855D5-75CF-4D8A-9891-3001F07ABC7F}" type="presOf" srcId="{2E888192-7DEA-426A-9E08-D54BAEB243D6}" destId="{AB7A43FC-EFE7-4C4D-B339-8EB33372AAA9}" srcOrd="0" destOrd="0" presId="urn:microsoft.com/office/officeart/2005/8/layout/process1"/>
    <dgm:cxn modelId="{66CBFF95-C7E1-4DBD-A1A8-3EFA6297BA3C}" type="presOf" srcId="{90D2D8A3-3BC4-47F0-B315-1DBE1A9E650D}" destId="{EB6B4889-89E7-4D6D-8D24-BDB1A22442A4}" srcOrd="0" destOrd="0" presId="urn:microsoft.com/office/officeart/2005/8/layout/process1"/>
    <dgm:cxn modelId="{B05880BC-39EC-48F9-A5C9-3DC11067CD17}" type="presOf" srcId="{2E888192-7DEA-426A-9E08-D54BAEB243D6}" destId="{7B993525-9F34-4253-9877-81CC1FEBF4EE}" srcOrd="1" destOrd="0" presId="urn:microsoft.com/office/officeart/2005/8/layout/process1"/>
    <dgm:cxn modelId="{EBEEA383-A459-4DD5-8B51-091A8B0CCCD6}" type="presOf" srcId="{9913D755-06A3-4889-8D00-EC0A3699E02F}" destId="{40F0D858-5AE7-408D-94F5-1E6F22F33F2D}" srcOrd="0" destOrd="0" presId="urn:microsoft.com/office/officeart/2005/8/layout/process1"/>
    <dgm:cxn modelId="{63B0671D-2075-43E7-A593-D0BCA1F3A68A}" type="presParOf" srcId="{EB6B4889-89E7-4D6D-8D24-BDB1A22442A4}" destId="{B6BE598E-18CB-4041-A66B-BA172AC5C01D}" srcOrd="0" destOrd="0" presId="urn:microsoft.com/office/officeart/2005/8/layout/process1"/>
    <dgm:cxn modelId="{DD3A6DB0-42EC-4549-AB42-83F58EFD535F}" type="presParOf" srcId="{EB6B4889-89E7-4D6D-8D24-BDB1A22442A4}" destId="{AB7A43FC-EFE7-4C4D-B339-8EB33372AAA9}" srcOrd="1" destOrd="0" presId="urn:microsoft.com/office/officeart/2005/8/layout/process1"/>
    <dgm:cxn modelId="{2C3BA699-FE69-491B-8A20-053ED3ABD383}" type="presParOf" srcId="{AB7A43FC-EFE7-4C4D-B339-8EB33372AAA9}" destId="{7B993525-9F34-4253-9877-81CC1FEBF4EE}" srcOrd="0" destOrd="0" presId="urn:microsoft.com/office/officeart/2005/8/layout/process1"/>
    <dgm:cxn modelId="{8936DB00-1B0B-468C-AE74-CA97AA752D95}" type="presParOf" srcId="{EB6B4889-89E7-4D6D-8D24-BDB1A22442A4}" destId="{E563B803-472C-4F8D-8512-0FEDC3046B65}" srcOrd="2" destOrd="0" presId="urn:microsoft.com/office/officeart/2005/8/layout/process1"/>
    <dgm:cxn modelId="{522CF8B3-B26E-4684-A7E7-278E834DE610}" type="presParOf" srcId="{EB6B4889-89E7-4D6D-8D24-BDB1A22442A4}" destId="{BD8E8BF0-98AA-4F7C-972B-0AA248AD2497}" srcOrd="3" destOrd="0" presId="urn:microsoft.com/office/officeart/2005/8/layout/process1"/>
    <dgm:cxn modelId="{BDB3CD86-5FE4-4ADD-8980-C2896A80E094}" type="presParOf" srcId="{BD8E8BF0-98AA-4F7C-972B-0AA248AD2497}" destId="{F736FB99-B232-48C4-BA80-D0D2742CED56}" srcOrd="0" destOrd="0" presId="urn:microsoft.com/office/officeart/2005/8/layout/process1"/>
    <dgm:cxn modelId="{14D051EF-C11A-4359-A2C0-6C6E88523960}" type="presParOf" srcId="{EB6B4889-89E7-4D6D-8D24-BDB1A22442A4}" destId="{24973EE8-21F3-47EA-B0B6-10DEDD5DED57}" srcOrd="4" destOrd="0" presId="urn:microsoft.com/office/officeart/2005/8/layout/process1"/>
    <dgm:cxn modelId="{60E1950B-68C9-4836-9120-907D9E7F3E8B}" type="presParOf" srcId="{EB6B4889-89E7-4D6D-8D24-BDB1A22442A4}" destId="{1FD2E0CD-9546-4D5C-A8A6-109E305D65D3}" srcOrd="5" destOrd="0" presId="urn:microsoft.com/office/officeart/2005/8/layout/process1"/>
    <dgm:cxn modelId="{B3036D8E-C4D5-4AA4-B611-CBAAE2C475F8}" type="presParOf" srcId="{1FD2E0CD-9546-4D5C-A8A6-109E305D65D3}" destId="{EAE8FB13-FEC9-4773-A970-11BCDD01DDFE}" srcOrd="0" destOrd="0" presId="urn:microsoft.com/office/officeart/2005/8/layout/process1"/>
    <dgm:cxn modelId="{F07B7846-33F0-4C9B-9417-C790A370AF55}" type="presParOf" srcId="{EB6B4889-89E7-4D6D-8D24-BDB1A22442A4}" destId="{40F0D858-5AE7-408D-94F5-1E6F22F33F2D}" srcOrd="6"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D2D8A3-3BC4-47F0-B315-1DBE1A9E650D}" type="doc">
      <dgm:prSet loTypeId="urn:microsoft.com/office/officeart/2005/8/layout/process1" loCatId="process" qsTypeId="urn:microsoft.com/office/officeart/2005/8/quickstyle/simple1" qsCatId="simple" csTypeId="urn:microsoft.com/office/officeart/2005/8/colors/accent1_2" csCatId="accent1" phldr="1"/>
      <dgm:spPr/>
    </dgm:pt>
    <dgm:pt modelId="{B7473717-CBB4-42C8-8B3A-A2A6EFCAF40F}">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r>
            <a:rPr lang="ru-RU" sz="1600" dirty="0" smtClean="0">
              <a:solidFill>
                <a:schemeClr val="tx1"/>
              </a:solidFill>
              <a:latin typeface="Times New Roman" pitchFamily="18" charset="0"/>
              <a:cs typeface="Times New Roman" pitchFamily="18" charset="0"/>
            </a:rPr>
            <a:t>Отдел тарифной и ценовой политики администрации Нижневартовского района</a:t>
          </a:r>
          <a:endParaRPr lang="ru-RU" sz="1600" dirty="0">
            <a:solidFill>
              <a:schemeClr val="tx1"/>
            </a:solidFill>
            <a:latin typeface="Times New Roman" pitchFamily="18" charset="0"/>
            <a:cs typeface="Times New Roman" pitchFamily="18" charset="0"/>
          </a:endParaRPr>
        </a:p>
      </dgm:t>
    </dgm:pt>
    <dgm:pt modelId="{85FE61FD-9C82-45B6-97B1-0707411E5239}" type="parTrans" cxnId="{B96ADF5D-DDA6-430F-A029-12CDF964777F}">
      <dgm:prSet/>
      <dgm:spPr/>
      <dgm:t>
        <a:bodyPr/>
        <a:lstStyle/>
        <a:p>
          <a:endParaRPr lang="ru-RU" sz="1200">
            <a:solidFill>
              <a:schemeClr val="tx1"/>
            </a:solidFill>
            <a:latin typeface="Times New Roman" pitchFamily="18" charset="0"/>
            <a:cs typeface="Times New Roman" pitchFamily="18" charset="0"/>
          </a:endParaRPr>
        </a:p>
      </dgm:t>
    </dgm:pt>
    <dgm:pt modelId="{2E888192-7DEA-426A-9E08-D54BAEB243D6}" type="sibTrans" cxnId="{B96ADF5D-DDA6-430F-A029-12CDF964777F}">
      <dgm:prSet custT="1"/>
      <dgm:spPr>
        <a:solidFill>
          <a:schemeClr val="accent1"/>
        </a:solidFill>
        <a:ln cmpd="sng">
          <a:gradFill>
            <a:gsLst>
              <a:gs pos="0">
                <a:schemeClr val="accent1">
                  <a:lumMod val="75000"/>
                </a:schemeClr>
              </a:gs>
              <a:gs pos="50000">
                <a:schemeClr val="accent1">
                  <a:tint val="44500"/>
                  <a:satMod val="160000"/>
                </a:schemeClr>
              </a:gs>
              <a:gs pos="100000">
                <a:schemeClr val="accent1">
                  <a:tint val="23500"/>
                  <a:satMod val="160000"/>
                </a:schemeClr>
              </a:gs>
            </a:gsLst>
            <a:lin ang="5400000" scaled="0"/>
          </a:gradFill>
        </a:ln>
      </dgm:spPr>
      <dgm:t>
        <a:bodyPr/>
        <a:lstStyle/>
        <a:p>
          <a:endParaRPr lang="ru-RU" sz="1200">
            <a:solidFill>
              <a:schemeClr val="tx1"/>
            </a:solidFill>
            <a:latin typeface="Times New Roman" pitchFamily="18" charset="0"/>
            <a:cs typeface="Times New Roman" pitchFamily="18" charset="0"/>
          </a:endParaRPr>
        </a:p>
      </dgm:t>
    </dgm:pt>
    <dgm:pt modelId="{8B463D82-2E23-4C18-8197-0D5E6D54526F}">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pPr>
            <a:lnSpc>
              <a:spcPct val="100000"/>
            </a:lnSpc>
            <a:spcAft>
              <a:spcPts val="0"/>
            </a:spcAft>
          </a:pPr>
          <a:r>
            <a:rPr lang="ru-RU" sz="1600" dirty="0" smtClean="0">
              <a:solidFill>
                <a:schemeClr val="tx1"/>
              </a:solidFill>
              <a:latin typeface="Times New Roman" pitchFamily="18" charset="0"/>
              <a:cs typeface="Times New Roman" pitchFamily="18" charset="0"/>
            </a:rPr>
            <a:t>Адрес: </a:t>
          </a:r>
        </a:p>
        <a:p>
          <a:pPr>
            <a:lnSpc>
              <a:spcPct val="100000"/>
            </a:lnSpc>
            <a:spcAft>
              <a:spcPts val="0"/>
            </a:spcAft>
          </a:pPr>
          <a:r>
            <a:rPr lang="ru-RU" sz="1600" dirty="0" smtClean="0">
              <a:solidFill>
                <a:schemeClr val="tx1"/>
              </a:solidFill>
              <a:latin typeface="Times New Roman" pitchFamily="18" charset="0"/>
              <a:cs typeface="Times New Roman" pitchFamily="18" charset="0"/>
            </a:rPr>
            <a:t>ул. Таежная 19,         г. Нижневартовск, ХМАО – Югра, 628600, тел./факс (3466) 49-48-15</a:t>
          </a:r>
          <a:endParaRPr lang="ru-RU" sz="1600" dirty="0">
            <a:solidFill>
              <a:schemeClr val="tx1"/>
            </a:solidFill>
            <a:latin typeface="Times New Roman" pitchFamily="18" charset="0"/>
            <a:cs typeface="Times New Roman" pitchFamily="18" charset="0"/>
          </a:endParaRPr>
        </a:p>
      </dgm:t>
    </dgm:pt>
    <dgm:pt modelId="{7927ACD4-D059-4B7E-BCCD-CD8BE8FFAADB}" type="parTrans" cxnId="{F8508131-FAE2-4783-BDB3-03DEC96E862A}">
      <dgm:prSet/>
      <dgm:spPr/>
      <dgm:t>
        <a:bodyPr/>
        <a:lstStyle/>
        <a:p>
          <a:endParaRPr lang="ru-RU" sz="1200">
            <a:solidFill>
              <a:schemeClr val="tx1"/>
            </a:solidFill>
            <a:latin typeface="Times New Roman" pitchFamily="18" charset="0"/>
            <a:cs typeface="Times New Roman" pitchFamily="18" charset="0"/>
          </a:endParaRPr>
        </a:p>
      </dgm:t>
    </dgm:pt>
    <dgm:pt modelId="{F9F07219-1EFD-42DD-9349-CD1D029FE543}" type="sibTrans" cxnId="{F8508131-FAE2-4783-BDB3-03DEC96E862A}">
      <dgm:prSet custT="1"/>
      <dgm:spPr>
        <a:solidFill>
          <a:schemeClr val="accent1"/>
        </a:solidFill>
      </dgm:spPr>
      <dgm:t>
        <a:bodyPr/>
        <a:lstStyle/>
        <a:p>
          <a:endParaRPr lang="ru-RU" sz="1200">
            <a:solidFill>
              <a:schemeClr val="tx1"/>
            </a:solidFill>
            <a:latin typeface="Times New Roman" pitchFamily="18" charset="0"/>
            <a:cs typeface="Times New Roman" pitchFamily="18" charset="0"/>
          </a:endParaRPr>
        </a:p>
      </dgm:t>
    </dgm:pt>
    <dgm:pt modelId="{9913D755-06A3-4889-8D00-EC0A3699E02F}">
      <dgm:prSet phldrT="[Текст]" custT="1">
        <dgm:style>
          <a:lnRef idx="1">
            <a:schemeClr val="accent1"/>
          </a:lnRef>
          <a:fillRef idx="2">
            <a:schemeClr val="accent1"/>
          </a:fillRef>
          <a:effectRef idx="1">
            <a:schemeClr val="accent1"/>
          </a:effectRef>
          <a:fontRef idx="minor">
            <a:schemeClr val="dk1"/>
          </a:fontRef>
        </dgm:style>
      </dgm:prSet>
      <dgm:spPr>
        <a:ln/>
      </dgm:spPr>
      <dgm:t>
        <a:bodyPr/>
        <a:lstStyle/>
        <a:p>
          <a:r>
            <a:rPr lang="ru-RU" sz="1600" dirty="0" smtClean="0">
              <a:solidFill>
                <a:schemeClr val="tx1"/>
              </a:solidFill>
              <a:latin typeface="Times New Roman" pitchFamily="18" charset="0"/>
              <a:cs typeface="Times New Roman" pitchFamily="18" charset="0"/>
            </a:rPr>
            <a:t>Адрес электронной почты: </a:t>
          </a:r>
          <a:r>
            <a:rPr lang="en-US" sz="1600" u="none" dirty="0" smtClean="0">
              <a:solidFill>
                <a:schemeClr val="tx1"/>
              </a:solidFill>
              <a:latin typeface="Times New Roman" pitchFamily="18" charset="0"/>
              <a:cs typeface="Times New Roman" pitchFamily="18" charset="0"/>
            </a:rPr>
            <a:t>OTP@nvraion.ru</a:t>
          </a:r>
          <a:r>
            <a:rPr lang="ru-RU" sz="1600" u="none" dirty="0" smtClean="0">
              <a:solidFill>
                <a:schemeClr val="tx1"/>
              </a:solidFill>
              <a:latin typeface="Times New Roman" pitchFamily="18" charset="0"/>
              <a:cs typeface="Times New Roman" pitchFamily="18" charset="0"/>
            </a:rPr>
            <a:t>,  </a:t>
          </a:r>
          <a:r>
            <a:rPr lang="en-US" sz="1600" u="none" dirty="0" smtClean="0">
              <a:solidFill>
                <a:schemeClr val="tx1"/>
              </a:solidFill>
              <a:latin typeface="Times New Roman" pitchFamily="18" charset="0"/>
              <a:cs typeface="Times New Roman" pitchFamily="18" charset="0"/>
            </a:rPr>
            <a:t>         </a:t>
          </a:r>
          <a:endParaRPr lang="ru-RU" sz="1600" u="none" dirty="0" smtClean="0">
            <a:solidFill>
              <a:schemeClr val="tx1"/>
            </a:solidFill>
            <a:latin typeface="Times New Roman" pitchFamily="18" charset="0"/>
            <a:cs typeface="Times New Roman" pitchFamily="18" charset="0"/>
          </a:endParaRPr>
        </a:p>
        <a:p>
          <a:r>
            <a:rPr lang="en-US" sz="1600" u="none" dirty="0" smtClean="0">
              <a:solidFill>
                <a:schemeClr val="tx1"/>
              </a:solidFill>
              <a:latin typeface="Times New Roman" pitchFamily="18" charset="0"/>
              <a:cs typeface="Times New Roman" pitchFamily="18" charset="0"/>
            </a:rPr>
            <a:t>  </a:t>
          </a:r>
          <a:r>
            <a:rPr lang="ru-RU" sz="1600" u="none" dirty="0" smtClean="0">
              <a:solidFill>
                <a:schemeClr val="tx1"/>
              </a:solidFill>
              <a:latin typeface="Times New Roman" pitchFamily="18" charset="0"/>
              <a:cs typeface="Times New Roman" pitchFamily="18" charset="0"/>
            </a:rPr>
            <a:t>сайт: </a:t>
          </a:r>
          <a:r>
            <a:rPr lang="en-US" sz="1600" dirty="0" smtClean="0">
              <a:solidFill>
                <a:schemeClr val="tx1"/>
              </a:solidFill>
              <a:latin typeface="Times New Roman" pitchFamily="18" charset="0"/>
              <a:cs typeface="Times New Roman" pitchFamily="18" charset="0"/>
            </a:rPr>
            <a:t>http:</a:t>
          </a:r>
          <a:r>
            <a:rPr lang="ru-RU" sz="1600" dirty="0" smtClean="0">
              <a:solidFill>
                <a:schemeClr val="tx1"/>
              </a:solidFill>
              <a:latin typeface="Times New Roman" pitchFamily="18" charset="0"/>
              <a:cs typeface="Times New Roman" pitchFamily="18" charset="0"/>
            </a:rPr>
            <a:t>//</a:t>
          </a:r>
          <a:r>
            <a:rPr lang="en-US" sz="1600" dirty="0" smtClean="0">
              <a:solidFill>
                <a:schemeClr val="tx1"/>
              </a:solidFill>
              <a:latin typeface="Times New Roman" pitchFamily="18" charset="0"/>
              <a:cs typeface="Times New Roman" pitchFamily="18" charset="0"/>
            </a:rPr>
            <a:t>www.nvraion.ru</a:t>
          </a:r>
          <a:endParaRPr lang="ru-RU" sz="1600" dirty="0">
            <a:solidFill>
              <a:schemeClr val="tx1"/>
            </a:solidFill>
            <a:latin typeface="Times New Roman" pitchFamily="18" charset="0"/>
            <a:cs typeface="Times New Roman" pitchFamily="18" charset="0"/>
          </a:endParaRPr>
        </a:p>
      </dgm:t>
    </dgm:pt>
    <dgm:pt modelId="{1AE49307-0B36-4239-AB47-628117C7E244}" type="parTrans" cxnId="{BE1EFAAF-BED0-4CCB-BAE5-F54170205E9E}">
      <dgm:prSet/>
      <dgm:spPr/>
      <dgm:t>
        <a:bodyPr/>
        <a:lstStyle/>
        <a:p>
          <a:endParaRPr lang="ru-RU" sz="1200">
            <a:solidFill>
              <a:schemeClr val="tx1"/>
            </a:solidFill>
            <a:latin typeface="Times New Roman" pitchFamily="18" charset="0"/>
            <a:cs typeface="Times New Roman" pitchFamily="18" charset="0"/>
          </a:endParaRPr>
        </a:p>
      </dgm:t>
    </dgm:pt>
    <dgm:pt modelId="{CB66F191-7055-4D43-A932-F6646C8DB1BD}" type="sibTrans" cxnId="{BE1EFAAF-BED0-4CCB-BAE5-F54170205E9E}">
      <dgm:prSet/>
      <dgm:spPr/>
      <dgm:t>
        <a:bodyPr/>
        <a:lstStyle/>
        <a:p>
          <a:endParaRPr lang="ru-RU" sz="1200">
            <a:solidFill>
              <a:schemeClr val="tx1"/>
            </a:solidFill>
            <a:latin typeface="Times New Roman" pitchFamily="18" charset="0"/>
            <a:cs typeface="Times New Roman" pitchFamily="18" charset="0"/>
          </a:endParaRPr>
        </a:p>
      </dgm:t>
    </dgm:pt>
    <dgm:pt modelId="{E1902D13-C7E4-420E-813B-56EFB8C018FE}">
      <dgm:prSet custT="1">
        <dgm:style>
          <a:lnRef idx="1">
            <a:schemeClr val="accent1"/>
          </a:lnRef>
          <a:fillRef idx="2">
            <a:schemeClr val="accent1"/>
          </a:fillRef>
          <a:effectRef idx="1">
            <a:schemeClr val="accent1"/>
          </a:effectRef>
          <a:fontRef idx="minor">
            <a:schemeClr val="dk1"/>
          </a:fontRef>
        </dgm:style>
      </dgm:prSet>
      <dgm:spPr>
        <a:ln/>
      </dgm:spPr>
      <dgm:t>
        <a:bodyPr/>
        <a:lstStyle/>
        <a:p>
          <a:r>
            <a:rPr lang="ru-RU" sz="1600" b="0" i="0" u="none" strike="noStrike" dirty="0" smtClean="0">
              <a:solidFill>
                <a:schemeClr val="tx1"/>
              </a:solidFill>
              <a:latin typeface="Times New Roman" pitchFamily="18" charset="0"/>
              <a:cs typeface="Times New Roman" pitchFamily="18" charset="0"/>
            </a:rPr>
            <a:t>По правильности  применения тарифов на коммунальные услуги, а также превышению предельного (максимального) индекса изменения размера вносимой платы за коммунальные услуги</a:t>
          </a:r>
          <a:endParaRPr lang="ru-RU" sz="1600" dirty="0">
            <a:solidFill>
              <a:schemeClr val="tx1"/>
            </a:solidFill>
            <a:latin typeface="Times New Roman" pitchFamily="18" charset="0"/>
            <a:cs typeface="Times New Roman" pitchFamily="18" charset="0"/>
          </a:endParaRPr>
        </a:p>
      </dgm:t>
    </dgm:pt>
    <dgm:pt modelId="{B6DC7659-2821-4F2D-9290-76EC661B3C93}" type="parTrans" cxnId="{8FF130E6-033F-4DA1-9B75-6EA80EF73CDC}">
      <dgm:prSet/>
      <dgm:spPr/>
      <dgm:t>
        <a:bodyPr/>
        <a:lstStyle/>
        <a:p>
          <a:endParaRPr lang="ru-RU" sz="1200">
            <a:solidFill>
              <a:schemeClr val="tx1"/>
            </a:solidFill>
            <a:latin typeface="Times New Roman" pitchFamily="18" charset="0"/>
            <a:cs typeface="Times New Roman" pitchFamily="18" charset="0"/>
          </a:endParaRPr>
        </a:p>
      </dgm:t>
    </dgm:pt>
    <dgm:pt modelId="{74274F04-4144-4FD4-B08C-1D023731F48A}" type="sibTrans" cxnId="{8FF130E6-033F-4DA1-9B75-6EA80EF73CDC}">
      <dgm:prSet custT="1"/>
      <dgm:spPr>
        <a:solidFill>
          <a:schemeClr val="accent1"/>
        </a:solidFill>
      </dgm:spPr>
      <dgm:t>
        <a:bodyPr/>
        <a:lstStyle/>
        <a:p>
          <a:endParaRPr lang="ru-RU" sz="1200">
            <a:solidFill>
              <a:schemeClr val="tx1"/>
            </a:solidFill>
            <a:latin typeface="Times New Roman" pitchFamily="18" charset="0"/>
            <a:cs typeface="Times New Roman" pitchFamily="18" charset="0"/>
          </a:endParaRPr>
        </a:p>
      </dgm:t>
    </dgm:pt>
    <dgm:pt modelId="{EB6B4889-89E7-4D6D-8D24-BDB1A22442A4}" type="pres">
      <dgm:prSet presAssocID="{90D2D8A3-3BC4-47F0-B315-1DBE1A9E650D}" presName="Name0" presStyleCnt="0">
        <dgm:presLayoutVars>
          <dgm:dir/>
          <dgm:resizeHandles val="exact"/>
        </dgm:presLayoutVars>
      </dgm:prSet>
      <dgm:spPr/>
    </dgm:pt>
    <dgm:pt modelId="{B6BE598E-18CB-4041-A66B-BA172AC5C01D}" type="pres">
      <dgm:prSet presAssocID="{B7473717-CBB4-42C8-8B3A-A2A6EFCAF40F}" presName="node" presStyleLbl="node1" presStyleIdx="0" presStyleCnt="4" custScaleX="94679" custScaleY="334345" custLinFactNeighborX="13250">
        <dgm:presLayoutVars>
          <dgm:bulletEnabled val="1"/>
        </dgm:presLayoutVars>
      </dgm:prSet>
      <dgm:spPr>
        <a:prstGeom prst="roundRect">
          <a:avLst/>
        </a:prstGeom>
      </dgm:spPr>
      <dgm:t>
        <a:bodyPr/>
        <a:lstStyle/>
        <a:p>
          <a:endParaRPr lang="ru-RU"/>
        </a:p>
      </dgm:t>
    </dgm:pt>
    <dgm:pt modelId="{AB7A43FC-EFE7-4C4D-B339-8EB33372AAA9}" type="pres">
      <dgm:prSet presAssocID="{2E888192-7DEA-426A-9E08-D54BAEB243D6}" presName="sibTrans" presStyleLbl="sibTrans2D1" presStyleIdx="0" presStyleCnt="3" custScaleX="139639" custScaleY="32639"/>
      <dgm:spPr>
        <a:prstGeom prst="rightArrow">
          <a:avLst/>
        </a:prstGeom>
      </dgm:spPr>
      <dgm:t>
        <a:bodyPr/>
        <a:lstStyle/>
        <a:p>
          <a:endParaRPr lang="ru-RU"/>
        </a:p>
      </dgm:t>
    </dgm:pt>
    <dgm:pt modelId="{7B993525-9F34-4253-9877-81CC1FEBF4EE}" type="pres">
      <dgm:prSet presAssocID="{2E888192-7DEA-426A-9E08-D54BAEB243D6}" presName="connectorText" presStyleLbl="sibTrans2D1" presStyleIdx="0" presStyleCnt="3"/>
      <dgm:spPr/>
      <dgm:t>
        <a:bodyPr/>
        <a:lstStyle/>
        <a:p>
          <a:endParaRPr lang="ru-RU"/>
        </a:p>
      </dgm:t>
    </dgm:pt>
    <dgm:pt modelId="{E563B803-472C-4F8D-8512-0FEDC3046B65}" type="pres">
      <dgm:prSet presAssocID="{E1902D13-C7E4-420E-813B-56EFB8C018FE}" presName="node" presStyleLbl="node1" presStyleIdx="1" presStyleCnt="4" custScaleX="133779" custScaleY="334345" custLinFactNeighborX="-20727">
        <dgm:presLayoutVars>
          <dgm:bulletEnabled val="1"/>
        </dgm:presLayoutVars>
      </dgm:prSet>
      <dgm:spPr/>
      <dgm:t>
        <a:bodyPr/>
        <a:lstStyle/>
        <a:p>
          <a:endParaRPr lang="ru-RU"/>
        </a:p>
      </dgm:t>
    </dgm:pt>
    <dgm:pt modelId="{BD8E8BF0-98AA-4F7C-972B-0AA248AD2497}" type="pres">
      <dgm:prSet presAssocID="{74274F04-4144-4FD4-B08C-1D023731F48A}" presName="sibTrans" presStyleLbl="sibTrans2D1" presStyleIdx="1" presStyleCnt="3" custFlipVert="1" custScaleY="32464"/>
      <dgm:spPr/>
      <dgm:t>
        <a:bodyPr/>
        <a:lstStyle/>
        <a:p>
          <a:endParaRPr lang="ru-RU"/>
        </a:p>
      </dgm:t>
    </dgm:pt>
    <dgm:pt modelId="{F736FB99-B232-48C4-BA80-D0D2742CED56}" type="pres">
      <dgm:prSet presAssocID="{74274F04-4144-4FD4-B08C-1D023731F48A}" presName="connectorText" presStyleLbl="sibTrans2D1" presStyleIdx="1" presStyleCnt="3"/>
      <dgm:spPr/>
      <dgm:t>
        <a:bodyPr/>
        <a:lstStyle/>
        <a:p>
          <a:endParaRPr lang="ru-RU"/>
        </a:p>
      </dgm:t>
    </dgm:pt>
    <dgm:pt modelId="{24973EE8-21F3-47EA-B0B6-10DEDD5DED57}" type="pres">
      <dgm:prSet presAssocID="{8B463D82-2E23-4C18-8197-0D5E6D54526F}" presName="node" presStyleLbl="node1" presStyleIdx="2" presStyleCnt="4" custScaleX="100553" custScaleY="293227" custLinFactNeighborX="-61314" custLinFactNeighborY="4207">
        <dgm:presLayoutVars>
          <dgm:bulletEnabled val="1"/>
        </dgm:presLayoutVars>
      </dgm:prSet>
      <dgm:spPr/>
      <dgm:t>
        <a:bodyPr/>
        <a:lstStyle/>
        <a:p>
          <a:endParaRPr lang="ru-RU"/>
        </a:p>
      </dgm:t>
    </dgm:pt>
    <dgm:pt modelId="{1FD2E0CD-9546-4D5C-A8A6-109E305D65D3}" type="pres">
      <dgm:prSet presAssocID="{F9F07219-1EFD-42DD-9349-CD1D029FE543}" presName="sibTrans" presStyleLbl="sibTrans2D1" presStyleIdx="2" presStyleCnt="3" custFlipVert="1" custScaleX="121646" custScaleY="48575"/>
      <dgm:spPr/>
      <dgm:t>
        <a:bodyPr/>
        <a:lstStyle/>
        <a:p>
          <a:endParaRPr lang="ru-RU"/>
        </a:p>
      </dgm:t>
    </dgm:pt>
    <dgm:pt modelId="{EAE8FB13-FEC9-4773-A970-11BCDD01DDFE}" type="pres">
      <dgm:prSet presAssocID="{F9F07219-1EFD-42DD-9349-CD1D029FE543}" presName="connectorText" presStyleLbl="sibTrans2D1" presStyleIdx="2" presStyleCnt="3"/>
      <dgm:spPr/>
      <dgm:t>
        <a:bodyPr/>
        <a:lstStyle/>
        <a:p>
          <a:endParaRPr lang="ru-RU"/>
        </a:p>
      </dgm:t>
    </dgm:pt>
    <dgm:pt modelId="{40F0D858-5AE7-408D-94F5-1E6F22F33F2D}" type="pres">
      <dgm:prSet presAssocID="{9913D755-06A3-4889-8D00-EC0A3699E02F}" presName="node" presStyleLbl="node1" presStyleIdx="3" presStyleCnt="4" custScaleX="121004" custScaleY="272946" custLinFactNeighborX="-42632" custLinFactNeighborY="-5933">
        <dgm:presLayoutVars>
          <dgm:bulletEnabled val="1"/>
        </dgm:presLayoutVars>
      </dgm:prSet>
      <dgm:spPr/>
      <dgm:t>
        <a:bodyPr/>
        <a:lstStyle/>
        <a:p>
          <a:endParaRPr lang="ru-RU"/>
        </a:p>
      </dgm:t>
    </dgm:pt>
  </dgm:ptLst>
  <dgm:cxnLst>
    <dgm:cxn modelId="{BE1EFAAF-BED0-4CCB-BAE5-F54170205E9E}" srcId="{90D2D8A3-3BC4-47F0-B315-1DBE1A9E650D}" destId="{9913D755-06A3-4889-8D00-EC0A3699E02F}" srcOrd="3" destOrd="0" parTransId="{1AE49307-0B36-4239-AB47-628117C7E244}" sibTransId="{CB66F191-7055-4D43-A932-F6646C8DB1BD}"/>
    <dgm:cxn modelId="{77BC9958-E71D-4651-84B2-8140E0110D74}" type="presOf" srcId="{90D2D8A3-3BC4-47F0-B315-1DBE1A9E650D}" destId="{EB6B4889-89E7-4D6D-8D24-BDB1A22442A4}" srcOrd="0" destOrd="0" presId="urn:microsoft.com/office/officeart/2005/8/layout/process1"/>
    <dgm:cxn modelId="{DD6DCBDB-7214-4216-B141-FE3252EB2D8E}" type="presOf" srcId="{2E888192-7DEA-426A-9E08-D54BAEB243D6}" destId="{AB7A43FC-EFE7-4C4D-B339-8EB33372AAA9}" srcOrd="0" destOrd="0" presId="urn:microsoft.com/office/officeart/2005/8/layout/process1"/>
    <dgm:cxn modelId="{40824223-3371-44B0-8854-8CF63248A896}" type="presOf" srcId="{B7473717-CBB4-42C8-8B3A-A2A6EFCAF40F}" destId="{B6BE598E-18CB-4041-A66B-BA172AC5C01D}" srcOrd="0" destOrd="0" presId="urn:microsoft.com/office/officeart/2005/8/layout/process1"/>
    <dgm:cxn modelId="{D0F5E9C8-D16F-45BB-804D-CC5DCD27AB82}" type="presOf" srcId="{F9F07219-1EFD-42DD-9349-CD1D029FE543}" destId="{1FD2E0CD-9546-4D5C-A8A6-109E305D65D3}" srcOrd="0" destOrd="0" presId="urn:microsoft.com/office/officeart/2005/8/layout/process1"/>
    <dgm:cxn modelId="{109E404D-AA48-487D-9E1F-CF0504407FF8}" type="presOf" srcId="{F9F07219-1EFD-42DD-9349-CD1D029FE543}" destId="{EAE8FB13-FEC9-4773-A970-11BCDD01DDFE}" srcOrd="1" destOrd="0" presId="urn:microsoft.com/office/officeart/2005/8/layout/process1"/>
    <dgm:cxn modelId="{F8508131-FAE2-4783-BDB3-03DEC96E862A}" srcId="{90D2D8A3-3BC4-47F0-B315-1DBE1A9E650D}" destId="{8B463D82-2E23-4C18-8197-0D5E6D54526F}" srcOrd="2" destOrd="0" parTransId="{7927ACD4-D059-4B7E-BCCD-CD8BE8FFAADB}" sibTransId="{F9F07219-1EFD-42DD-9349-CD1D029FE543}"/>
    <dgm:cxn modelId="{829FEA46-384D-4BD2-B7E6-E2C3D1497EE4}" type="presOf" srcId="{E1902D13-C7E4-420E-813B-56EFB8C018FE}" destId="{E563B803-472C-4F8D-8512-0FEDC3046B65}" srcOrd="0" destOrd="0" presId="urn:microsoft.com/office/officeart/2005/8/layout/process1"/>
    <dgm:cxn modelId="{8FF130E6-033F-4DA1-9B75-6EA80EF73CDC}" srcId="{90D2D8A3-3BC4-47F0-B315-1DBE1A9E650D}" destId="{E1902D13-C7E4-420E-813B-56EFB8C018FE}" srcOrd="1" destOrd="0" parTransId="{B6DC7659-2821-4F2D-9290-76EC661B3C93}" sibTransId="{74274F04-4144-4FD4-B08C-1D023731F48A}"/>
    <dgm:cxn modelId="{F7257F80-1CDD-44BD-AC79-B8318EC66EE5}" type="presOf" srcId="{74274F04-4144-4FD4-B08C-1D023731F48A}" destId="{BD8E8BF0-98AA-4F7C-972B-0AA248AD2497}" srcOrd="0" destOrd="0" presId="urn:microsoft.com/office/officeart/2005/8/layout/process1"/>
    <dgm:cxn modelId="{EDC2B489-A77D-4C1F-A96D-C6C0CA05A341}" type="presOf" srcId="{74274F04-4144-4FD4-B08C-1D023731F48A}" destId="{F736FB99-B232-48C4-BA80-D0D2742CED56}" srcOrd="1" destOrd="0" presId="urn:microsoft.com/office/officeart/2005/8/layout/process1"/>
    <dgm:cxn modelId="{B96ADF5D-DDA6-430F-A029-12CDF964777F}" srcId="{90D2D8A3-3BC4-47F0-B315-1DBE1A9E650D}" destId="{B7473717-CBB4-42C8-8B3A-A2A6EFCAF40F}" srcOrd="0" destOrd="0" parTransId="{85FE61FD-9C82-45B6-97B1-0707411E5239}" sibTransId="{2E888192-7DEA-426A-9E08-D54BAEB243D6}"/>
    <dgm:cxn modelId="{731CABAD-3A3D-468B-B4B5-D2FDE557AAB8}" type="presOf" srcId="{8B463D82-2E23-4C18-8197-0D5E6D54526F}" destId="{24973EE8-21F3-47EA-B0B6-10DEDD5DED57}" srcOrd="0" destOrd="0" presId="urn:microsoft.com/office/officeart/2005/8/layout/process1"/>
    <dgm:cxn modelId="{2836009D-1024-4767-843C-8A2D691D0AFC}" type="presOf" srcId="{2E888192-7DEA-426A-9E08-D54BAEB243D6}" destId="{7B993525-9F34-4253-9877-81CC1FEBF4EE}" srcOrd="1" destOrd="0" presId="urn:microsoft.com/office/officeart/2005/8/layout/process1"/>
    <dgm:cxn modelId="{F776EC18-6AC7-4235-9B71-17FDCC2DA025}" type="presOf" srcId="{9913D755-06A3-4889-8D00-EC0A3699E02F}" destId="{40F0D858-5AE7-408D-94F5-1E6F22F33F2D}" srcOrd="0" destOrd="0" presId="urn:microsoft.com/office/officeart/2005/8/layout/process1"/>
    <dgm:cxn modelId="{F850E6B3-D5BD-48A3-B044-439ACC4FA595}" type="presParOf" srcId="{EB6B4889-89E7-4D6D-8D24-BDB1A22442A4}" destId="{B6BE598E-18CB-4041-A66B-BA172AC5C01D}" srcOrd="0" destOrd="0" presId="urn:microsoft.com/office/officeart/2005/8/layout/process1"/>
    <dgm:cxn modelId="{830D5EBD-6B39-41E8-9DB6-D884A9571463}" type="presParOf" srcId="{EB6B4889-89E7-4D6D-8D24-BDB1A22442A4}" destId="{AB7A43FC-EFE7-4C4D-B339-8EB33372AAA9}" srcOrd="1" destOrd="0" presId="urn:microsoft.com/office/officeart/2005/8/layout/process1"/>
    <dgm:cxn modelId="{09BAE916-67EB-4F51-AC9E-C6CFA77CAF6F}" type="presParOf" srcId="{AB7A43FC-EFE7-4C4D-B339-8EB33372AAA9}" destId="{7B993525-9F34-4253-9877-81CC1FEBF4EE}" srcOrd="0" destOrd="0" presId="urn:microsoft.com/office/officeart/2005/8/layout/process1"/>
    <dgm:cxn modelId="{1DB95F22-61AE-4F9A-979A-A3174EFAECDD}" type="presParOf" srcId="{EB6B4889-89E7-4D6D-8D24-BDB1A22442A4}" destId="{E563B803-472C-4F8D-8512-0FEDC3046B65}" srcOrd="2" destOrd="0" presId="urn:microsoft.com/office/officeart/2005/8/layout/process1"/>
    <dgm:cxn modelId="{A9D451B3-9B00-4199-A59A-89103C629047}" type="presParOf" srcId="{EB6B4889-89E7-4D6D-8D24-BDB1A22442A4}" destId="{BD8E8BF0-98AA-4F7C-972B-0AA248AD2497}" srcOrd="3" destOrd="0" presId="urn:microsoft.com/office/officeart/2005/8/layout/process1"/>
    <dgm:cxn modelId="{52E852CF-0476-4FE1-8B23-F2D3D8897D2B}" type="presParOf" srcId="{BD8E8BF0-98AA-4F7C-972B-0AA248AD2497}" destId="{F736FB99-B232-48C4-BA80-D0D2742CED56}" srcOrd="0" destOrd="0" presId="urn:microsoft.com/office/officeart/2005/8/layout/process1"/>
    <dgm:cxn modelId="{14E82A62-A83E-41B5-A83D-EE07394C1450}" type="presParOf" srcId="{EB6B4889-89E7-4D6D-8D24-BDB1A22442A4}" destId="{24973EE8-21F3-47EA-B0B6-10DEDD5DED57}" srcOrd="4" destOrd="0" presId="urn:microsoft.com/office/officeart/2005/8/layout/process1"/>
    <dgm:cxn modelId="{7455EF6E-0384-4C4A-AD2F-C3CE6E0B2019}" type="presParOf" srcId="{EB6B4889-89E7-4D6D-8D24-BDB1A22442A4}" destId="{1FD2E0CD-9546-4D5C-A8A6-109E305D65D3}" srcOrd="5" destOrd="0" presId="urn:microsoft.com/office/officeart/2005/8/layout/process1"/>
    <dgm:cxn modelId="{F3DE530D-7C48-4866-9A25-BB1EB937C71F}" type="presParOf" srcId="{1FD2E0CD-9546-4D5C-A8A6-109E305D65D3}" destId="{EAE8FB13-FEC9-4773-A970-11BCDD01DDFE}" srcOrd="0" destOrd="0" presId="urn:microsoft.com/office/officeart/2005/8/layout/process1"/>
    <dgm:cxn modelId="{7CDFAFA6-141D-4EC1-AEEC-587797C2E675}" type="presParOf" srcId="{EB6B4889-89E7-4D6D-8D24-BDB1A22442A4}" destId="{40F0D858-5AE7-408D-94F5-1E6F22F33F2D}" srcOrd="6" destOrd="0" presId="urn:microsoft.com/office/officeart/2005/8/layout/process1"/>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22CFD7-1EBB-46B6-81F1-4C8FB5B9F897}">
      <dsp:nvSpPr>
        <dsp:cNvPr id="0" name=""/>
        <dsp:cNvSpPr/>
      </dsp:nvSpPr>
      <dsp:spPr>
        <a:xfrm>
          <a:off x="0" y="428631"/>
          <a:ext cx="8215370" cy="1070053"/>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smtClean="0">
              <a:latin typeface="Times New Roman" pitchFamily="18" charset="0"/>
              <a:cs typeface="Times New Roman" pitchFamily="18" charset="0"/>
            </a:rPr>
            <a:t>Постановление Правительства Российской Федерации от 30 апреля 2014 № 400 «О формировании индексов изменения размера платы граждан за коммунальные услуги в Российской Федерации»</a:t>
          </a:r>
        </a:p>
      </dsp:txBody>
      <dsp:txXfrm>
        <a:off x="0" y="428631"/>
        <a:ext cx="8215370" cy="1070053"/>
      </dsp:txXfrm>
    </dsp:sp>
    <dsp:sp modelId="{8F47A91E-49E5-406B-9B19-73FD70340200}">
      <dsp:nvSpPr>
        <dsp:cNvPr id="0" name=""/>
        <dsp:cNvSpPr/>
      </dsp:nvSpPr>
      <dsp:spPr>
        <a:xfrm>
          <a:off x="0" y="2228589"/>
          <a:ext cx="8215370" cy="1723934"/>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smtClean="0">
              <a:latin typeface="Times New Roman" pitchFamily="18" charset="0"/>
              <a:cs typeface="Times New Roman" pitchFamily="18" charset="0"/>
            </a:rPr>
            <a:t>Постановление Губернатора Ханты-Мансийского автономного округа – Югры от 29 мая 2014 № 65 «О предельных (максимальных) индексах  изменения размера вносимой гражданами платы за коммунальные услуги в муниципальных образованиях Ханты-Мансийского автономного округа –Югры на период с 01 июля 2014 года по 2018 год»</a:t>
          </a:r>
          <a:endParaRPr lang="ru-RU" sz="2200" kern="1200" dirty="0" smtClean="0">
            <a:latin typeface="Times New Roman" pitchFamily="18" charset="0"/>
            <a:cs typeface="Times New Roman" pitchFamily="18" charset="0"/>
          </a:endParaRPr>
        </a:p>
      </dsp:txBody>
      <dsp:txXfrm>
        <a:off x="0" y="2228589"/>
        <a:ext cx="8215370" cy="172393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1C9761-F25D-45F1-8BF1-929B55358CDF}">
      <dsp:nvSpPr>
        <dsp:cNvPr id="0" name=""/>
        <dsp:cNvSpPr/>
      </dsp:nvSpPr>
      <dsp:spPr>
        <a:xfrm>
          <a:off x="500686" y="0"/>
          <a:ext cx="2828294" cy="635217"/>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Times New Roman" pitchFamily="18" charset="0"/>
              <a:cs typeface="Times New Roman" pitchFamily="18" charset="0"/>
            </a:rPr>
            <a:t>www.rst.admhmao.ru</a:t>
          </a:r>
          <a:endParaRPr lang="ru-RU" sz="2000" b="1" kern="1200" dirty="0">
            <a:solidFill>
              <a:schemeClr val="tx1"/>
            </a:solidFill>
          </a:endParaRPr>
        </a:p>
      </dsp:txBody>
      <dsp:txXfrm>
        <a:off x="500686" y="0"/>
        <a:ext cx="2828294" cy="635217"/>
      </dsp:txXfrm>
    </dsp:sp>
    <dsp:sp modelId="{C1803496-951E-43F9-B656-7AE887170CA6}">
      <dsp:nvSpPr>
        <dsp:cNvPr id="0" name=""/>
        <dsp:cNvSpPr/>
      </dsp:nvSpPr>
      <dsp:spPr>
        <a:xfrm rot="5265108">
          <a:off x="1842279" y="636915"/>
          <a:ext cx="179430" cy="2356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endParaRPr>
        </a:p>
      </dsp:txBody>
      <dsp:txXfrm rot="5265108">
        <a:off x="1842279" y="636915"/>
        <a:ext cx="179430" cy="235661"/>
      </dsp:txXfrm>
    </dsp:sp>
    <dsp:sp modelId="{0E66742A-719E-4C12-AD85-00D175FF1EAD}">
      <dsp:nvSpPr>
        <dsp:cNvPr id="0" name=""/>
        <dsp:cNvSpPr/>
      </dsp:nvSpPr>
      <dsp:spPr>
        <a:xfrm>
          <a:off x="899582" y="874274"/>
          <a:ext cx="2094769" cy="52369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База тарифных решений</a:t>
          </a:r>
          <a:endParaRPr lang="ru-RU" sz="1800" b="1" kern="1200" dirty="0">
            <a:solidFill>
              <a:schemeClr val="tx1"/>
            </a:solidFill>
          </a:endParaRPr>
        </a:p>
      </dsp:txBody>
      <dsp:txXfrm>
        <a:off x="899582" y="874274"/>
        <a:ext cx="2094769" cy="523692"/>
      </dsp:txXfrm>
    </dsp:sp>
    <dsp:sp modelId="{2C006D87-065D-42EE-9365-8F7316A88FD9}">
      <dsp:nvSpPr>
        <dsp:cNvPr id="0" name=""/>
        <dsp:cNvSpPr/>
      </dsp:nvSpPr>
      <dsp:spPr>
        <a:xfrm rot="5400000">
          <a:off x="1866226" y="1387791"/>
          <a:ext cx="161483" cy="2356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endParaRPr>
        </a:p>
      </dsp:txBody>
      <dsp:txXfrm rot="5400000">
        <a:off x="1866226" y="1387791"/>
        <a:ext cx="161483" cy="235661"/>
      </dsp:txXfrm>
    </dsp:sp>
    <dsp:sp modelId="{2E7785BD-F591-4A87-B878-81DD68176217}">
      <dsp:nvSpPr>
        <dsp:cNvPr id="0" name=""/>
        <dsp:cNvSpPr/>
      </dsp:nvSpPr>
      <dsp:spPr>
        <a:xfrm>
          <a:off x="899582" y="1613277"/>
          <a:ext cx="2094769" cy="52369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Документы</a:t>
          </a:r>
          <a:endParaRPr lang="ru-RU" sz="1800" b="1" kern="1200" dirty="0">
            <a:solidFill>
              <a:schemeClr val="tx1"/>
            </a:solidFill>
          </a:endParaRPr>
        </a:p>
      </dsp:txBody>
      <dsp:txXfrm>
        <a:off x="899582" y="1613277"/>
        <a:ext cx="2094769" cy="523692"/>
      </dsp:txXfrm>
    </dsp:sp>
    <dsp:sp modelId="{770820FC-CFFE-43BE-9D60-F1DF3E5439FE}">
      <dsp:nvSpPr>
        <dsp:cNvPr id="0" name=""/>
        <dsp:cNvSpPr/>
      </dsp:nvSpPr>
      <dsp:spPr>
        <a:xfrm rot="5400000">
          <a:off x="1840259" y="2161416"/>
          <a:ext cx="213415" cy="2356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endParaRPr>
        </a:p>
      </dsp:txBody>
      <dsp:txXfrm rot="5400000">
        <a:off x="1840259" y="2161416"/>
        <a:ext cx="213415" cy="235661"/>
      </dsp:txXfrm>
    </dsp:sp>
    <dsp:sp modelId="{7B6DF695-A06B-4190-A1B3-52C69F467F27}">
      <dsp:nvSpPr>
        <dsp:cNvPr id="0" name=""/>
        <dsp:cNvSpPr/>
      </dsp:nvSpPr>
      <dsp:spPr>
        <a:xfrm>
          <a:off x="899582" y="2421523"/>
          <a:ext cx="2094769" cy="52369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Приказы службы</a:t>
          </a:r>
          <a:endParaRPr lang="ru-RU" sz="1800" b="1" kern="1200" dirty="0">
            <a:solidFill>
              <a:schemeClr val="tx1"/>
            </a:solidFill>
          </a:endParaRPr>
        </a:p>
      </dsp:txBody>
      <dsp:txXfrm>
        <a:off x="899582" y="2421523"/>
        <a:ext cx="2094769" cy="523692"/>
      </dsp:txXfrm>
    </dsp:sp>
    <dsp:sp modelId="{EE99F5D6-5E80-4538-8ACB-AD751F748AE4}">
      <dsp:nvSpPr>
        <dsp:cNvPr id="0" name=""/>
        <dsp:cNvSpPr/>
      </dsp:nvSpPr>
      <dsp:spPr>
        <a:xfrm rot="7628887">
          <a:off x="1310587" y="3138525"/>
          <a:ext cx="479607" cy="2902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endParaRPr>
        </a:p>
      </dsp:txBody>
      <dsp:txXfrm rot="7628887">
        <a:off x="1310587" y="3138525"/>
        <a:ext cx="479607" cy="290247"/>
      </dsp:txXfrm>
    </dsp:sp>
    <dsp:sp modelId="{B3ABCCE2-0E34-4938-B1CA-0245CD5ECA74}">
      <dsp:nvSpPr>
        <dsp:cNvPr id="0" name=""/>
        <dsp:cNvSpPr/>
      </dsp:nvSpPr>
      <dsp:spPr>
        <a:xfrm>
          <a:off x="42832" y="3585912"/>
          <a:ext cx="1826073" cy="811277"/>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Водоснабжение и водоотведение</a:t>
          </a:r>
          <a:endParaRPr lang="ru-RU" sz="1800" b="1" kern="1200" dirty="0">
            <a:solidFill>
              <a:schemeClr val="tx1"/>
            </a:solidFill>
          </a:endParaRPr>
        </a:p>
      </dsp:txBody>
      <dsp:txXfrm>
        <a:off x="42832" y="3585912"/>
        <a:ext cx="1826073" cy="811277"/>
      </dsp:txXfrm>
    </dsp:sp>
    <dsp:sp modelId="{D5179014-1090-4905-973E-6530162D452D}">
      <dsp:nvSpPr>
        <dsp:cNvPr id="0" name=""/>
        <dsp:cNvSpPr/>
      </dsp:nvSpPr>
      <dsp:spPr>
        <a:xfrm rot="3083741">
          <a:off x="2233628" y="3152867"/>
          <a:ext cx="469608" cy="3294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endParaRPr>
        </a:p>
      </dsp:txBody>
      <dsp:txXfrm rot="3083741">
        <a:off x="2233628" y="3152867"/>
        <a:ext cx="469608" cy="329424"/>
      </dsp:txXfrm>
    </dsp:sp>
    <dsp:sp modelId="{E9507DA8-5B07-4C6F-B783-7A3F455986A6}">
      <dsp:nvSpPr>
        <dsp:cNvPr id="0" name=""/>
        <dsp:cNvSpPr/>
      </dsp:nvSpPr>
      <dsp:spPr>
        <a:xfrm>
          <a:off x="1900212" y="3715142"/>
          <a:ext cx="1949350" cy="52369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Теплоэнергетика</a:t>
          </a:r>
          <a:endParaRPr lang="ru-RU" sz="1800" b="1" kern="1200" dirty="0">
            <a:solidFill>
              <a:schemeClr val="tx1"/>
            </a:solidFill>
          </a:endParaRPr>
        </a:p>
      </dsp:txBody>
      <dsp:txXfrm>
        <a:off x="1900212" y="3715142"/>
        <a:ext cx="1949350" cy="52369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7102D0-D828-4786-9271-32D7DF1186EE}">
      <dsp:nvSpPr>
        <dsp:cNvPr id="0" name=""/>
        <dsp:cNvSpPr/>
      </dsp:nvSpPr>
      <dsp:spPr>
        <a:xfrm>
          <a:off x="597007" y="577"/>
          <a:ext cx="2844585" cy="67611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Times New Roman" pitchFamily="18" charset="0"/>
              <a:cs typeface="Times New Roman" pitchFamily="18" charset="0"/>
            </a:rPr>
            <a:t>www.nvraion.ru</a:t>
          </a:r>
          <a:endParaRPr lang="ru-RU" sz="2000" b="1" kern="1200" dirty="0">
            <a:solidFill>
              <a:schemeClr val="tx1"/>
            </a:solidFill>
            <a:latin typeface="Times New Roman" pitchFamily="18" charset="0"/>
            <a:cs typeface="Times New Roman" pitchFamily="18" charset="0"/>
          </a:endParaRPr>
        </a:p>
      </dsp:txBody>
      <dsp:txXfrm>
        <a:off x="597007" y="577"/>
        <a:ext cx="2844585" cy="676112"/>
      </dsp:txXfrm>
    </dsp:sp>
    <dsp:sp modelId="{377C5DA7-C93D-4B5A-B179-9839A086F7F1}">
      <dsp:nvSpPr>
        <dsp:cNvPr id="0" name=""/>
        <dsp:cNvSpPr/>
      </dsp:nvSpPr>
      <dsp:spPr>
        <a:xfrm rot="5400000">
          <a:off x="1892528" y="693593"/>
          <a:ext cx="253542" cy="304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latin typeface="Times New Roman" pitchFamily="18" charset="0"/>
            <a:cs typeface="Times New Roman" pitchFamily="18" charset="0"/>
          </a:endParaRPr>
        </a:p>
      </dsp:txBody>
      <dsp:txXfrm rot="5400000">
        <a:off x="1892528" y="693593"/>
        <a:ext cx="253542" cy="304250"/>
      </dsp:txXfrm>
    </dsp:sp>
    <dsp:sp modelId="{2EEC9119-0384-4851-BB45-C93AC65DA34B}">
      <dsp:nvSpPr>
        <dsp:cNvPr id="0" name=""/>
        <dsp:cNvSpPr/>
      </dsp:nvSpPr>
      <dsp:spPr>
        <a:xfrm>
          <a:off x="766940" y="1014746"/>
          <a:ext cx="2504719" cy="67611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Экономика и финансы</a:t>
          </a:r>
          <a:endParaRPr lang="ru-RU" sz="1800" b="1" kern="1200" dirty="0">
            <a:solidFill>
              <a:schemeClr val="tx1"/>
            </a:solidFill>
            <a:latin typeface="Times New Roman" pitchFamily="18" charset="0"/>
            <a:cs typeface="Times New Roman" pitchFamily="18" charset="0"/>
          </a:endParaRPr>
        </a:p>
      </dsp:txBody>
      <dsp:txXfrm>
        <a:off x="766940" y="1014746"/>
        <a:ext cx="2504719" cy="676112"/>
      </dsp:txXfrm>
    </dsp:sp>
    <dsp:sp modelId="{C48AA7A2-B6FB-4E59-B812-DB72B8C77790}">
      <dsp:nvSpPr>
        <dsp:cNvPr id="0" name=""/>
        <dsp:cNvSpPr/>
      </dsp:nvSpPr>
      <dsp:spPr>
        <a:xfrm rot="5400000">
          <a:off x="1892528" y="1707762"/>
          <a:ext cx="253542" cy="304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latin typeface="Times New Roman" pitchFamily="18" charset="0"/>
            <a:cs typeface="Times New Roman" pitchFamily="18" charset="0"/>
          </a:endParaRPr>
        </a:p>
      </dsp:txBody>
      <dsp:txXfrm rot="5400000">
        <a:off x="1892528" y="1707762"/>
        <a:ext cx="253542" cy="304250"/>
      </dsp:txXfrm>
    </dsp:sp>
    <dsp:sp modelId="{E7C1C590-012E-4795-BADB-BED9404D00B3}">
      <dsp:nvSpPr>
        <dsp:cNvPr id="0" name=""/>
        <dsp:cNvSpPr/>
      </dsp:nvSpPr>
      <dsp:spPr>
        <a:xfrm>
          <a:off x="766940" y="2028915"/>
          <a:ext cx="2504719" cy="67611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Регулирование цен и тарифов</a:t>
          </a:r>
          <a:endParaRPr lang="ru-RU" sz="1800" b="1" kern="1200" dirty="0">
            <a:solidFill>
              <a:schemeClr val="tx1"/>
            </a:solidFill>
            <a:latin typeface="Times New Roman" pitchFamily="18" charset="0"/>
            <a:cs typeface="Times New Roman" pitchFamily="18" charset="0"/>
          </a:endParaRPr>
        </a:p>
      </dsp:txBody>
      <dsp:txXfrm>
        <a:off x="766940" y="2028915"/>
        <a:ext cx="2504719" cy="676112"/>
      </dsp:txXfrm>
    </dsp:sp>
    <dsp:sp modelId="{D2FCECC0-EC35-4F73-8244-20782375FD9A}">
      <dsp:nvSpPr>
        <dsp:cNvPr id="0" name=""/>
        <dsp:cNvSpPr/>
      </dsp:nvSpPr>
      <dsp:spPr>
        <a:xfrm rot="5400000">
          <a:off x="1892528" y="2721931"/>
          <a:ext cx="253542" cy="304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latin typeface="Times New Roman" pitchFamily="18" charset="0"/>
            <a:cs typeface="Times New Roman" pitchFamily="18" charset="0"/>
          </a:endParaRPr>
        </a:p>
      </dsp:txBody>
      <dsp:txXfrm rot="5400000">
        <a:off x="1892528" y="2721931"/>
        <a:ext cx="253542" cy="304250"/>
      </dsp:txXfrm>
    </dsp:sp>
    <dsp:sp modelId="{1B79C7DD-86C9-47AB-8E83-BCEBCD195E5B}">
      <dsp:nvSpPr>
        <dsp:cNvPr id="0" name=""/>
        <dsp:cNvSpPr/>
      </dsp:nvSpPr>
      <dsp:spPr>
        <a:xfrm>
          <a:off x="766940" y="3043084"/>
          <a:ext cx="2504719" cy="67611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Производственная сфера</a:t>
          </a:r>
          <a:endParaRPr lang="ru-RU" sz="1800" b="1" kern="1200" dirty="0">
            <a:solidFill>
              <a:schemeClr val="tx1"/>
            </a:solidFill>
            <a:latin typeface="Times New Roman" pitchFamily="18" charset="0"/>
            <a:cs typeface="Times New Roman" pitchFamily="18" charset="0"/>
          </a:endParaRPr>
        </a:p>
      </dsp:txBody>
      <dsp:txXfrm>
        <a:off x="766940" y="3043084"/>
        <a:ext cx="2504719" cy="676112"/>
      </dsp:txXfrm>
    </dsp:sp>
    <dsp:sp modelId="{587DC2AE-700F-46ED-B6A5-02F0C152B2BD}">
      <dsp:nvSpPr>
        <dsp:cNvPr id="0" name=""/>
        <dsp:cNvSpPr/>
      </dsp:nvSpPr>
      <dsp:spPr>
        <a:xfrm rot="5400000">
          <a:off x="1892528" y="3736100"/>
          <a:ext cx="253542" cy="3042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solidFill>
              <a:schemeClr val="tx1"/>
            </a:solidFill>
            <a:latin typeface="Times New Roman" pitchFamily="18" charset="0"/>
            <a:cs typeface="Times New Roman" pitchFamily="18" charset="0"/>
          </a:endParaRPr>
        </a:p>
      </dsp:txBody>
      <dsp:txXfrm rot="5400000">
        <a:off x="1892528" y="3736100"/>
        <a:ext cx="253542" cy="304250"/>
      </dsp:txXfrm>
    </dsp:sp>
    <dsp:sp modelId="{7B6859DE-F43C-472A-89A7-856CEF95ED31}">
      <dsp:nvSpPr>
        <dsp:cNvPr id="0" name=""/>
        <dsp:cNvSpPr/>
      </dsp:nvSpPr>
      <dsp:spPr>
        <a:xfrm>
          <a:off x="766940" y="4057253"/>
          <a:ext cx="2504719" cy="67611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latin typeface="Times New Roman" pitchFamily="18" charset="0"/>
              <a:cs typeface="Times New Roman" pitchFamily="18" charset="0"/>
            </a:rPr>
            <a:t>Жилищно-коммунальные услуги</a:t>
          </a:r>
          <a:endParaRPr lang="ru-RU" sz="1800" b="1" kern="1200" dirty="0">
            <a:solidFill>
              <a:schemeClr val="tx1"/>
            </a:solidFill>
            <a:latin typeface="Times New Roman" pitchFamily="18" charset="0"/>
            <a:cs typeface="Times New Roman" pitchFamily="18" charset="0"/>
          </a:endParaRPr>
        </a:p>
      </dsp:txBody>
      <dsp:txXfrm>
        <a:off x="766940" y="4057253"/>
        <a:ext cx="2504719" cy="6761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BE598E-18CB-4041-A66B-BA172AC5C01D}">
      <dsp:nvSpPr>
        <dsp:cNvPr id="0" name=""/>
        <dsp:cNvSpPr/>
      </dsp:nvSpPr>
      <dsp:spPr>
        <a:xfrm>
          <a:off x="176299" y="266488"/>
          <a:ext cx="1539319" cy="2114247"/>
        </a:xfrm>
        <a:prstGeom prst="round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Региональная служба по тарифам</a:t>
          </a:r>
          <a:endParaRPr lang="ru-RU" sz="1600" kern="1200" dirty="0">
            <a:solidFill>
              <a:schemeClr val="tx1"/>
            </a:solidFill>
            <a:latin typeface="Times New Roman" pitchFamily="18" charset="0"/>
            <a:cs typeface="Times New Roman" pitchFamily="18" charset="0"/>
          </a:endParaRPr>
        </a:p>
      </dsp:txBody>
      <dsp:txXfrm>
        <a:off x="176299" y="266488"/>
        <a:ext cx="1539319" cy="2114247"/>
      </dsp:txXfrm>
    </dsp:sp>
    <dsp:sp modelId="{AB7A43FC-EFE7-4C4D-B339-8EB33372AAA9}">
      <dsp:nvSpPr>
        <dsp:cNvPr id="0" name=""/>
        <dsp:cNvSpPr/>
      </dsp:nvSpPr>
      <dsp:spPr>
        <a:xfrm rot="21596866">
          <a:off x="1770603" y="1268354"/>
          <a:ext cx="280727" cy="108756"/>
        </a:xfrm>
        <a:prstGeom prst="rightArrow">
          <a:avLst/>
        </a:prstGeom>
        <a:solidFill>
          <a:schemeClr val="accent1"/>
        </a:solidFill>
        <a:ln cmpd="sng">
          <a:gradFill>
            <a:gsLst>
              <a:gs pos="0">
                <a:schemeClr val="accent1">
                  <a:lumMod val="75000"/>
                </a:schemeClr>
              </a:gs>
              <a:gs pos="50000">
                <a:schemeClr val="accent1">
                  <a:tint val="44500"/>
                  <a:satMod val="160000"/>
                </a:schemeClr>
              </a:gs>
              <a:gs pos="100000">
                <a:schemeClr val="accent1">
                  <a:tint val="23500"/>
                  <a:satMod val="160000"/>
                </a:schemeClr>
              </a:gs>
            </a:gsLst>
            <a:lin ang="5400000" scaled="0"/>
          </a:gra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Times New Roman" pitchFamily="18" charset="0"/>
            <a:cs typeface="Times New Roman" pitchFamily="18" charset="0"/>
          </a:endParaRPr>
        </a:p>
      </dsp:txBody>
      <dsp:txXfrm rot="21596866">
        <a:off x="1770603" y="1268354"/>
        <a:ext cx="280727" cy="108756"/>
      </dsp:txXfrm>
    </dsp:sp>
    <dsp:sp modelId="{E563B803-472C-4F8D-8512-0FEDC3046B65}">
      <dsp:nvSpPr>
        <dsp:cNvPr id="0" name=""/>
        <dsp:cNvSpPr/>
      </dsp:nvSpPr>
      <dsp:spPr>
        <a:xfrm>
          <a:off x="2094935" y="-4"/>
          <a:ext cx="2109295" cy="264321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0" i="0" u="none" strike="noStrike" kern="1200" dirty="0" smtClean="0">
              <a:solidFill>
                <a:schemeClr val="tx1"/>
              </a:solidFill>
              <a:latin typeface="Times New Roman" pitchFamily="18" charset="0"/>
              <a:cs typeface="Times New Roman" pitchFamily="18" charset="0"/>
            </a:rPr>
            <a:t>По правильности  применения тарифов на коммунальные услуги, а также превышению предельного (максимального) индекса изменения размера вносимой платы за коммунальные услуги</a:t>
          </a:r>
          <a:endParaRPr lang="ru-RU" sz="1600" kern="1200" dirty="0">
            <a:solidFill>
              <a:schemeClr val="tx1"/>
            </a:solidFill>
            <a:latin typeface="Times New Roman" pitchFamily="18" charset="0"/>
            <a:cs typeface="Times New Roman" pitchFamily="18" charset="0"/>
          </a:endParaRPr>
        </a:p>
      </dsp:txBody>
      <dsp:txXfrm>
        <a:off x="2094935" y="-4"/>
        <a:ext cx="2109295" cy="2643215"/>
      </dsp:txXfrm>
    </dsp:sp>
    <dsp:sp modelId="{BD8E8BF0-98AA-4F7C-972B-0AA248AD2497}">
      <dsp:nvSpPr>
        <dsp:cNvPr id="0" name=""/>
        <dsp:cNvSpPr/>
      </dsp:nvSpPr>
      <dsp:spPr>
        <a:xfrm rot="21576210" flipV="1">
          <a:off x="4305883" y="1276264"/>
          <a:ext cx="215512" cy="108173"/>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Times New Roman" pitchFamily="18" charset="0"/>
            <a:cs typeface="Times New Roman" pitchFamily="18" charset="0"/>
          </a:endParaRPr>
        </a:p>
      </dsp:txBody>
      <dsp:txXfrm rot="21576210" flipV="1">
        <a:off x="4305883" y="1276264"/>
        <a:ext cx="215512" cy="108173"/>
      </dsp:txXfrm>
    </dsp:sp>
    <dsp:sp modelId="{24973EE8-21F3-47EA-B0B6-10DEDD5DED57}">
      <dsp:nvSpPr>
        <dsp:cNvPr id="0" name=""/>
        <dsp:cNvSpPr/>
      </dsp:nvSpPr>
      <dsp:spPr>
        <a:xfrm>
          <a:off x="4610849" y="110136"/>
          <a:ext cx="1586774" cy="2454139"/>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0"/>
            </a:spcAft>
          </a:pPr>
          <a:r>
            <a:rPr lang="ru-RU" sz="1600" b="0" i="0" u="none" strike="noStrike" kern="1200" dirty="0" smtClean="0">
              <a:solidFill>
                <a:schemeClr val="tx1"/>
              </a:solidFill>
              <a:latin typeface="Times New Roman" pitchFamily="18" charset="0"/>
              <a:cs typeface="Times New Roman" pitchFamily="18" charset="0"/>
            </a:rPr>
            <a:t>Адрес: ул. Мира 104, г. Ханты-Мансийск,   </a:t>
          </a:r>
        </a:p>
        <a:p>
          <a:pPr lvl="0" algn="ctr" defTabSz="711200">
            <a:lnSpc>
              <a:spcPct val="90000"/>
            </a:lnSpc>
            <a:spcBef>
              <a:spcPct val="0"/>
            </a:spcBef>
            <a:spcAft>
              <a:spcPts val="0"/>
            </a:spcAft>
          </a:pPr>
          <a:r>
            <a:rPr lang="ru-RU" sz="1600" b="0" i="0" u="none" strike="noStrike" kern="1200" dirty="0" smtClean="0">
              <a:solidFill>
                <a:schemeClr val="tx1"/>
              </a:solidFill>
              <a:latin typeface="Times New Roman" pitchFamily="18" charset="0"/>
              <a:cs typeface="Times New Roman" pitchFamily="18" charset="0"/>
            </a:rPr>
            <a:t>ХМАО – </a:t>
          </a:r>
          <a:r>
            <a:rPr lang="ru-RU" sz="1600" b="0" i="0" u="none" strike="noStrike" kern="1200" dirty="0" err="1" smtClean="0">
              <a:solidFill>
                <a:schemeClr val="tx1"/>
              </a:solidFill>
              <a:latin typeface="Times New Roman" pitchFamily="18" charset="0"/>
              <a:cs typeface="Times New Roman" pitchFamily="18" charset="0"/>
            </a:rPr>
            <a:t>Югра</a:t>
          </a:r>
          <a:r>
            <a:rPr lang="ru-RU" sz="1600" b="0" i="0" u="none" strike="noStrike" kern="1200" dirty="0" smtClean="0">
              <a:solidFill>
                <a:schemeClr val="tx1"/>
              </a:solidFill>
              <a:latin typeface="Times New Roman" pitchFamily="18" charset="0"/>
              <a:cs typeface="Times New Roman" pitchFamily="18" charset="0"/>
            </a:rPr>
            <a:t>, 628007,  тел./факс приемной: (3467) 32-85-11/32-85-10</a:t>
          </a:r>
          <a:endParaRPr lang="ru-RU" sz="1600" kern="1200" dirty="0">
            <a:solidFill>
              <a:schemeClr val="tx1"/>
            </a:solidFill>
            <a:latin typeface="Times New Roman" pitchFamily="18" charset="0"/>
            <a:cs typeface="Times New Roman" pitchFamily="18" charset="0"/>
          </a:endParaRPr>
        </a:p>
      </dsp:txBody>
      <dsp:txXfrm>
        <a:off x="4610849" y="110136"/>
        <a:ext cx="1586774" cy="2454139"/>
      </dsp:txXfrm>
    </dsp:sp>
    <dsp:sp modelId="{1FD2E0CD-9546-4D5C-A8A6-109E305D65D3}">
      <dsp:nvSpPr>
        <dsp:cNvPr id="0" name=""/>
        <dsp:cNvSpPr/>
      </dsp:nvSpPr>
      <dsp:spPr>
        <a:xfrm rot="61093" flipV="1">
          <a:off x="6292093" y="1172394"/>
          <a:ext cx="414178" cy="202024"/>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solidFill>
              <a:schemeClr val="tx1"/>
            </a:solidFill>
            <a:latin typeface="Times New Roman" pitchFamily="18" charset="0"/>
            <a:cs typeface="Times New Roman" pitchFamily="18" charset="0"/>
          </a:endParaRPr>
        </a:p>
      </dsp:txBody>
      <dsp:txXfrm rot="61093" flipV="1">
        <a:off x="6292093" y="1172394"/>
        <a:ext cx="414178" cy="202024"/>
      </dsp:txXfrm>
    </dsp:sp>
    <dsp:sp modelId="{40F0D858-5AE7-408D-94F5-1E6F22F33F2D}">
      <dsp:nvSpPr>
        <dsp:cNvPr id="0" name=""/>
        <dsp:cNvSpPr/>
      </dsp:nvSpPr>
      <dsp:spPr>
        <a:xfrm>
          <a:off x="6783173" y="339951"/>
          <a:ext cx="2130524" cy="1709677"/>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0" i="0" u="none" kern="1200" dirty="0" smtClean="0">
              <a:solidFill>
                <a:schemeClr val="tx1"/>
              </a:solidFill>
              <a:latin typeface="Times New Roman" pitchFamily="18" charset="0"/>
              <a:cs typeface="Times New Roman" pitchFamily="18" charset="0"/>
            </a:rPr>
            <a:t>Адрес электронной почты: </a:t>
          </a:r>
          <a:r>
            <a:rPr lang="ru-RU" sz="1600" b="0" i="0" u="none" kern="1200" dirty="0" err="1" smtClean="0">
              <a:solidFill>
                <a:schemeClr val="tx1"/>
              </a:solidFill>
              <a:latin typeface="Times New Roman" pitchFamily="18" charset="0"/>
              <a:cs typeface="Times New Roman" pitchFamily="18" charset="0"/>
            </a:rPr>
            <a:t>rst@admhmao.ru</a:t>
          </a:r>
          <a:r>
            <a:rPr lang="ru-RU" sz="1600" b="0" i="0" u="none" kern="1200" dirty="0" smtClean="0">
              <a:solidFill>
                <a:schemeClr val="tx1"/>
              </a:solidFill>
              <a:latin typeface="Times New Roman" pitchFamily="18" charset="0"/>
              <a:cs typeface="Times New Roman" pitchFamily="18" charset="0"/>
            </a:rPr>
            <a:t>,</a:t>
          </a:r>
        </a:p>
        <a:p>
          <a:pPr lvl="0" algn="ctr" defTabSz="711200">
            <a:lnSpc>
              <a:spcPct val="90000"/>
            </a:lnSpc>
            <a:spcBef>
              <a:spcPct val="0"/>
            </a:spcBef>
            <a:spcAft>
              <a:spcPct val="35000"/>
            </a:spcAft>
          </a:pPr>
          <a:r>
            <a:rPr lang="ru-RU" sz="1600" b="0" i="0" u="none" kern="1200" dirty="0" smtClean="0">
              <a:solidFill>
                <a:schemeClr val="tx1"/>
              </a:solidFill>
              <a:latin typeface="Times New Roman" pitchFamily="18" charset="0"/>
              <a:cs typeface="Times New Roman" pitchFamily="18" charset="0"/>
            </a:rPr>
            <a:t>сайт: http://www.rst.admhmao.ru</a:t>
          </a:r>
          <a:endParaRPr lang="ru-RU" sz="1600" kern="1200" dirty="0">
            <a:solidFill>
              <a:schemeClr val="tx1"/>
            </a:solidFill>
            <a:latin typeface="Times New Roman" pitchFamily="18" charset="0"/>
            <a:cs typeface="Times New Roman" pitchFamily="18" charset="0"/>
          </a:endParaRPr>
        </a:p>
      </dsp:txBody>
      <dsp:txXfrm>
        <a:off x="6783173" y="339951"/>
        <a:ext cx="2130524" cy="170967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BE598E-18CB-4041-A66B-BA172AC5C01D}">
      <dsp:nvSpPr>
        <dsp:cNvPr id="0" name=""/>
        <dsp:cNvSpPr/>
      </dsp:nvSpPr>
      <dsp:spPr>
        <a:xfrm>
          <a:off x="67837" y="0"/>
          <a:ext cx="1492423" cy="2786082"/>
        </a:xfrm>
        <a:prstGeom prst="round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Отдел тарифной и ценовой политики администрации Нижневартовского района</a:t>
          </a:r>
          <a:endParaRPr lang="ru-RU" sz="1600" kern="1200" dirty="0">
            <a:solidFill>
              <a:schemeClr val="tx1"/>
            </a:solidFill>
            <a:latin typeface="Times New Roman" pitchFamily="18" charset="0"/>
            <a:cs typeface="Times New Roman" pitchFamily="18" charset="0"/>
          </a:endParaRPr>
        </a:p>
      </dsp:txBody>
      <dsp:txXfrm>
        <a:off x="67837" y="0"/>
        <a:ext cx="1492423" cy="2786082"/>
      </dsp:txXfrm>
    </dsp:sp>
    <dsp:sp modelId="{AB7A43FC-EFE7-4C4D-B339-8EB33372AAA9}">
      <dsp:nvSpPr>
        <dsp:cNvPr id="0" name=""/>
        <dsp:cNvSpPr/>
      </dsp:nvSpPr>
      <dsp:spPr>
        <a:xfrm>
          <a:off x="1624042" y="1329244"/>
          <a:ext cx="325640" cy="127593"/>
        </a:xfrm>
        <a:prstGeom prst="rightArrow">
          <a:avLst/>
        </a:prstGeom>
        <a:solidFill>
          <a:schemeClr val="accent1"/>
        </a:solidFill>
        <a:ln cmpd="sng">
          <a:gradFill>
            <a:gsLst>
              <a:gs pos="0">
                <a:schemeClr val="accent1">
                  <a:lumMod val="75000"/>
                </a:schemeClr>
              </a:gs>
              <a:gs pos="50000">
                <a:schemeClr val="accent1">
                  <a:tint val="44500"/>
                  <a:satMod val="160000"/>
                </a:schemeClr>
              </a:gs>
              <a:gs pos="100000">
                <a:schemeClr val="accent1">
                  <a:tint val="23500"/>
                  <a:satMod val="160000"/>
                </a:schemeClr>
              </a:gs>
            </a:gsLst>
            <a:lin ang="5400000" scaled="0"/>
          </a:gra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solidFill>
              <a:schemeClr val="tx1"/>
            </a:solidFill>
            <a:latin typeface="Times New Roman" pitchFamily="18" charset="0"/>
            <a:cs typeface="Times New Roman" pitchFamily="18" charset="0"/>
          </a:endParaRPr>
        </a:p>
      </dsp:txBody>
      <dsp:txXfrm>
        <a:off x="1624042" y="1329244"/>
        <a:ext cx="325640" cy="127593"/>
      </dsp:txXfrm>
    </dsp:sp>
    <dsp:sp modelId="{E563B803-472C-4F8D-8512-0FEDC3046B65}">
      <dsp:nvSpPr>
        <dsp:cNvPr id="0" name=""/>
        <dsp:cNvSpPr/>
      </dsp:nvSpPr>
      <dsp:spPr>
        <a:xfrm>
          <a:off x="2000264" y="0"/>
          <a:ext cx="2108756" cy="278608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0" i="0" u="none" strike="noStrike" kern="1200" dirty="0" smtClean="0">
              <a:solidFill>
                <a:schemeClr val="tx1"/>
              </a:solidFill>
              <a:latin typeface="Times New Roman" pitchFamily="18" charset="0"/>
              <a:cs typeface="Times New Roman" pitchFamily="18" charset="0"/>
            </a:rPr>
            <a:t>По правильности  применения тарифов на коммунальные услуги, а также превышению предельного (максимального) индекса изменения размера вносимой платы за коммунальные услуги</a:t>
          </a:r>
          <a:endParaRPr lang="ru-RU" sz="1600" kern="1200" dirty="0">
            <a:solidFill>
              <a:schemeClr val="tx1"/>
            </a:solidFill>
            <a:latin typeface="Times New Roman" pitchFamily="18" charset="0"/>
            <a:cs typeface="Times New Roman" pitchFamily="18" charset="0"/>
          </a:endParaRPr>
        </a:p>
      </dsp:txBody>
      <dsp:txXfrm>
        <a:off x="2000264" y="0"/>
        <a:ext cx="2108756" cy="2786082"/>
      </dsp:txXfrm>
    </dsp:sp>
    <dsp:sp modelId="{BD8E8BF0-98AA-4F7C-972B-0AA248AD2497}">
      <dsp:nvSpPr>
        <dsp:cNvPr id="0" name=""/>
        <dsp:cNvSpPr/>
      </dsp:nvSpPr>
      <dsp:spPr>
        <a:xfrm rot="21547384" flipV="1">
          <a:off x="4219857" y="1349220"/>
          <a:ext cx="235030" cy="12690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solidFill>
              <a:schemeClr val="tx1"/>
            </a:solidFill>
            <a:latin typeface="Times New Roman" pitchFamily="18" charset="0"/>
            <a:cs typeface="Times New Roman" pitchFamily="18" charset="0"/>
          </a:endParaRPr>
        </a:p>
      </dsp:txBody>
      <dsp:txXfrm rot="21547384" flipV="1">
        <a:off x="4219857" y="1349220"/>
        <a:ext cx="235030" cy="126908"/>
      </dsp:txXfrm>
    </dsp:sp>
    <dsp:sp modelId="{24973EE8-21F3-47EA-B0B6-10DEDD5DED57}">
      <dsp:nvSpPr>
        <dsp:cNvPr id="0" name=""/>
        <dsp:cNvSpPr/>
      </dsp:nvSpPr>
      <dsp:spPr>
        <a:xfrm>
          <a:off x="4552423" y="206373"/>
          <a:ext cx="1585015" cy="2443447"/>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ru-RU" sz="1600" kern="1200" dirty="0" smtClean="0">
              <a:solidFill>
                <a:schemeClr val="tx1"/>
              </a:solidFill>
              <a:latin typeface="Times New Roman" pitchFamily="18" charset="0"/>
              <a:cs typeface="Times New Roman" pitchFamily="18" charset="0"/>
            </a:rPr>
            <a:t>Адрес: </a:t>
          </a:r>
        </a:p>
        <a:p>
          <a:pPr lvl="0" algn="ctr" defTabSz="711200">
            <a:lnSpc>
              <a:spcPct val="100000"/>
            </a:lnSpc>
            <a:spcBef>
              <a:spcPct val="0"/>
            </a:spcBef>
            <a:spcAft>
              <a:spcPts val="0"/>
            </a:spcAft>
          </a:pPr>
          <a:r>
            <a:rPr lang="ru-RU" sz="1600" kern="1200" dirty="0" smtClean="0">
              <a:solidFill>
                <a:schemeClr val="tx1"/>
              </a:solidFill>
              <a:latin typeface="Times New Roman" pitchFamily="18" charset="0"/>
              <a:cs typeface="Times New Roman" pitchFamily="18" charset="0"/>
            </a:rPr>
            <a:t>ул. Таежная 19,         г. Нижневартовск, ХМАО – Югра, 628600, тел./факс (3466) 49-48-15</a:t>
          </a:r>
          <a:endParaRPr lang="ru-RU" sz="1600" kern="1200" dirty="0">
            <a:solidFill>
              <a:schemeClr val="tx1"/>
            </a:solidFill>
            <a:latin typeface="Times New Roman" pitchFamily="18" charset="0"/>
            <a:cs typeface="Times New Roman" pitchFamily="18" charset="0"/>
          </a:endParaRPr>
        </a:p>
      </dsp:txBody>
      <dsp:txXfrm>
        <a:off x="4552423" y="206373"/>
        <a:ext cx="1585015" cy="2443447"/>
      </dsp:txXfrm>
    </dsp:sp>
    <dsp:sp modelId="{1FD2E0CD-9546-4D5C-A8A6-109E305D65D3}">
      <dsp:nvSpPr>
        <dsp:cNvPr id="0" name=""/>
        <dsp:cNvSpPr/>
      </dsp:nvSpPr>
      <dsp:spPr>
        <a:xfrm rot="117387" flipV="1">
          <a:off x="6277417" y="1293284"/>
          <a:ext cx="469215" cy="18989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solidFill>
              <a:schemeClr val="tx1"/>
            </a:solidFill>
            <a:latin typeface="Times New Roman" pitchFamily="18" charset="0"/>
            <a:cs typeface="Times New Roman" pitchFamily="18" charset="0"/>
          </a:endParaRPr>
        </a:p>
      </dsp:txBody>
      <dsp:txXfrm rot="117387" flipV="1">
        <a:off x="6277417" y="1293284"/>
        <a:ext cx="469215" cy="189890"/>
      </dsp:txXfrm>
    </dsp:sp>
    <dsp:sp modelId="{40F0D858-5AE7-408D-94F5-1E6F22F33F2D}">
      <dsp:nvSpPr>
        <dsp:cNvPr id="0" name=""/>
        <dsp:cNvSpPr/>
      </dsp:nvSpPr>
      <dsp:spPr>
        <a:xfrm>
          <a:off x="6864791" y="206378"/>
          <a:ext cx="1907384" cy="2274446"/>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tx1"/>
              </a:solidFill>
              <a:latin typeface="Times New Roman" pitchFamily="18" charset="0"/>
              <a:cs typeface="Times New Roman" pitchFamily="18" charset="0"/>
            </a:rPr>
            <a:t>Адрес электронной почты: </a:t>
          </a:r>
          <a:r>
            <a:rPr lang="en-US" sz="1600" u="none" kern="1200" dirty="0" smtClean="0">
              <a:solidFill>
                <a:schemeClr val="tx1"/>
              </a:solidFill>
              <a:latin typeface="Times New Roman" pitchFamily="18" charset="0"/>
              <a:cs typeface="Times New Roman" pitchFamily="18" charset="0"/>
            </a:rPr>
            <a:t>OTP@nvraion.ru</a:t>
          </a:r>
          <a:r>
            <a:rPr lang="ru-RU" sz="1600" u="none" kern="1200" dirty="0" smtClean="0">
              <a:solidFill>
                <a:schemeClr val="tx1"/>
              </a:solidFill>
              <a:latin typeface="Times New Roman" pitchFamily="18" charset="0"/>
              <a:cs typeface="Times New Roman" pitchFamily="18" charset="0"/>
            </a:rPr>
            <a:t>,  </a:t>
          </a:r>
          <a:r>
            <a:rPr lang="en-US" sz="1600" u="none" kern="1200" dirty="0" smtClean="0">
              <a:solidFill>
                <a:schemeClr val="tx1"/>
              </a:solidFill>
              <a:latin typeface="Times New Roman" pitchFamily="18" charset="0"/>
              <a:cs typeface="Times New Roman" pitchFamily="18" charset="0"/>
            </a:rPr>
            <a:t>         </a:t>
          </a:r>
          <a:endParaRPr lang="ru-RU" sz="1600" u="none" kern="1200" dirty="0" smtClean="0">
            <a:solidFill>
              <a:schemeClr val="tx1"/>
            </a:solidFill>
            <a:latin typeface="Times New Roman" pitchFamily="18" charset="0"/>
            <a:cs typeface="Times New Roman" pitchFamily="18" charset="0"/>
          </a:endParaRPr>
        </a:p>
        <a:p>
          <a:pPr lvl="0" algn="ctr" defTabSz="711200">
            <a:lnSpc>
              <a:spcPct val="90000"/>
            </a:lnSpc>
            <a:spcBef>
              <a:spcPct val="0"/>
            </a:spcBef>
            <a:spcAft>
              <a:spcPct val="35000"/>
            </a:spcAft>
          </a:pPr>
          <a:r>
            <a:rPr lang="en-US" sz="1600" u="none" kern="1200" dirty="0" smtClean="0">
              <a:solidFill>
                <a:schemeClr val="tx1"/>
              </a:solidFill>
              <a:latin typeface="Times New Roman" pitchFamily="18" charset="0"/>
              <a:cs typeface="Times New Roman" pitchFamily="18" charset="0"/>
            </a:rPr>
            <a:t>  </a:t>
          </a:r>
          <a:r>
            <a:rPr lang="ru-RU" sz="1600" u="none" kern="1200" dirty="0" smtClean="0">
              <a:solidFill>
                <a:schemeClr val="tx1"/>
              </a:solidFill>
              <a:latin typeface="Times New Roman" pitchFamily="18" charset="0"/>
              <a:cs typeface="Times New Roman" pitchFamily="18" charset="0"/>
            </a:rPr>
            <a:t>сайт: </a:t>
          </a:r>
          <a:r>
            <a:rPr lang="en-US" sz="1600" kern="1200" dirty="0" smtClean="0">
              <a:solidFill>
                <a:schemeClr val="tx1"/>
              </a:solidFill>
              <a:latin typeface="Times New Roman" pitchFamily="18" charset="0"/>
              <a:cs typeface="Times New Roman" pitchFamily="18" charset="0"/>
            </a:rPr>
            <a:t>http:</a:t>
          </a:r>
          <a:r>
            <a:rPr lang="ru-RU" sz="1600" kern="1200" dirty="0" smtClean="0">
              <a:solidFill>
                <a:schemeClr val="tx1"/>
              </a:solidFill>
              <a:latin typeface="Times New Roman" pitchFamily="18" charset="0"/>
              <a:cs typeface="Times New Roman" pitchFamily="18" charset="0"/>
            </a:rPr>
            <a:t>//</a:t>
          </a:r>
          <a:r>
            <a:rPr lang="en-US" sz="1600" kern="1200" dirty="0" smtClean="0">
              <a:solidFill>
                <a:schemeClr val="tx1"/>
              </a:solidFill>
              <a:latin typeface="Times New Roman" pitchFamily="18" charset="0"/>
              <a:cs typeface="Times New Roman" pitchFamily="18" charset="0"/>
            </a:rPr>
            <a:t>www.nvraion.ru</a:t>
          </a:r>
          <a:endParaRPr lang="ru-RU" sz="1600" kern="1200" dirty="0">
            <a:solidFill>
              <a:schemeClr val="tx1"/>
            </a:solidFill>
            <a:latin typeface="Times New Roman" pitchFamily="18" charset="0"/>
            <a:cs typeface="Times New Roman" pitchFamily="18" charset="0"/>
          </a:endParaRPr>
        </a:p>
      </dsp:txBody>
      <dsp:txXfrm>
        <a:off x="6864791" y="206378"/>
        <a:ext cx="1907384" cy="22744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247" cy="494031"/>
          </a:xfrm>
          <a:prstGeom prst="rect">
            <a:avLst/>
          </a:prstGeom>
        </p:spPr>
        <p:txBody>
          <a:bodyPr vert="horz" lIns="91815" tIns="45907" rIns="91815" bIns="45907" rtlCol="0"/>
          <a:lstStyle>
            <a:lvl1pPr algn="l">
              <a:defRPr sz="1200"/>
            </a:lvl1pPr>
          </a:lstStyle>
          <a:p>
            <a:endParaRPr lang="ru-RU"/>
          </a:p>
        </p:txBody>
      </p:sp>
      <p:sp>
        <p:nvSpPr>
          <p:cNvPr id="3" name="Дата 2"/>
          <p:cNvSpPr>
            <a:spLocks noGrp="1"/>
          </p:cNvSpPr>
          <p:nvPr>
            <p:ph type="dt" idx="1"/>
          </p:nvPr>
        </p:nvSpPr>
        <p:spPr>
          <a:xfrm>
            <a:off x="3849826" y="0"/>
            <a:ext cx="2946246" cy="494031"/>
          </a:xfrm>
          <a:prstGeom prst="rect">
            <a:avLst/>
          </a:prstGeom>
        </p:spPr>
        <p:txBody>
          <a:bodyPr vert="horz" lIns="91815" tIns="45907" rIns="91815" bIns="45907" rtlCol="0"/>
          <a:lstStyle>
            <a:lvl1pPr algn="r">
              <a:defRPr sz="1200"/>
            </a:lvl1pPr>
          </a:lstStyle>
          <a:p>
            <a:fld id="{547F04D3-4EA9-4F0A-83F2-04270A25D597}" type="datetimeFigureOut">
              <a:rPr lang="ru-RU" smtClean="0"/>
              <a:pPr/>
              <a:t>16.01.2017</a:t>
            </a:fld>
            <a:endParaRPr lang="ru-RU"/>
          </a:p>
        </p:txBody>
      </p:sp>
      <p:sp>
        <p:nvSpPr>
          <p:cNvPr id="4" name="Образ слайда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815" tIns="45907" rIns="91815" bIns="45907" rtlCol="0" anchor="ctr"/>
          <a:lstStyle/>
          <a:p>
            <a:endParaRPr lang="ru-RU"/>
          </a:p>
        </p:txBody>
      </p:sp>
      <p:sp>
        <p:nvSpPr>
          <p:cNvPr id="5" name="Заметки 4"/>
          <p:cNvSpPr>
            <a:spLocks noGrp="1"/>
          </p:cNvSpPr>
          <p:nvPr>
            <p:ph type="body" sz="quarter" idx="3"/>
          </p:nvPr>
        </p:nvSpPr>
        <p:spPr>
          <a:xfrm>
            <a:off x="679288" y="4689316"/>
            <a:ext cx="5439101" cy="4443096"/>
          </a:xfrm>
          <a:prstGeom prst="rect">
            <a:avLst/>
          </a:prstGeom>
        </p:spPr>
        <p:txBody>
          <a:bodyPr vert="horz" lIns="91815" tIns="45907" rIns="91815" bIns="45907"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7044"/>
            <a:ext cx="2946247" cy="494030"/>
          </a:xfrm>
          <a:prstGeom prst="rect">
            <a:avLst/>
          </a:prstGeom>
        </p:spPr>
        <p:txBody>
          <a:bodyPr vert="horz" lIns="91815" tIns="45907" rIns="91815" bIns="45907" rtlCol="0" anchor="b"/>
          <a:lstStyle>
            <a:lvl1pPr algn="l">
              <a:defRPr sz="1200"/>
            </a:lvl1pPr>
          </a:lstStyle>
          <a:p>
            <a:endParaRPr lang="ru-RU"/>
          </a:p>
        </p:txBody>
      </p:sp>
      <p:sp>
        <p:nvSpPr>
          <p:cNvPr id="7" name="Номер слайда 6"/>
          <p:cNvSpPr>
            <a:spLocks noGrp="1"/>
          </p:cNvSpPr>
          <p:nvPr>
            <p:ph type="sldNum" sz="quarter" idx="5"/>
          </p:nvPr>
        </p:nvSpPr>
        <p:spPr>
          <a:xfrm>
            <a:off x="3849826" y="9377044"/>
            <a:ext cx="2946246" cy="494030"/>
          </a:xfrm>
          <a:prstGeom prst="rect">
            <a:avLst/>
          </a:prstGeom>
        </p:spPr>
        <p:txBody>
          <a:bodyPr vert="horz" lIns="91815" tIns="45907" rIns="91815" bIns="45907" rtlCol="0" anchor="b"/>
          <a:lstStyle>
            <a:lvl1pPr algn="r">
              <a:defRPr sz="1200"/>
            </a:lvl1pPr>
          </a:lstStyle>
          <a:p>
            <a:fld id="{F96006CF-BC78-4FE3-A4AF-CF928957ADB8}" type="slidenum">
              <a:rPr lang="ru-RU" smtClean="0"/>
              <a:pPr/>
              <a:t>‹#›</a:t>
            </a:fld>
            <a:endParaRPr lang="ru-RU"/>
          </a:p>
        </p:txBody>
      </p:sp>
    </p:spTree>
    <p:extLst>
      <p:ext uri="{BB962C8B-B14F-4D97-AF65-F5344CB8AC3E}">
        <p14:creationId xmlns:p14="http://schemas.microsoft.com/office/powerpoint/2010/main" xmlns="" val="225618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6006CF-BC78-4FE3-A4AF-CF928957ADB8}" type="slidenum">
              <a:rPr lang="ru-RU" smtClean="0"/>
              <a:pPr/>
              <a:t>2</a:t>
            </a:fld>
            <a:endParaRPr lang="ru-RU"/>
          </a:p>
        </p:txBody>
      </p:sp>
    </p:spTree>
    <p:extLst>
      <p:ext uri="{BB962C8B-B14F-4D97-AF65-F5344CB8AC3E}">
        <p14:creationId xmlns:p14="http://schemas.microsoft.com/office/powerpoint/2010/main" xmlns="" val="21856146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16.01.2017</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16.01.2017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16.01.2017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16.01.2017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16.01.2017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16.01.2017</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16.01.2017</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diagramLayout" Target="../diagrams/layout4.xml"/><Relationship Id="rId7" Type="http://schemas.openxmlformats.org/officeDocument/2006/relationships/diagramLayout" Target="../diagrams/layout5.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openxmlformats.org/officeDocument/2006/relationships/diagramData" Target="../diagrams/data5.xml"/><Relationship Id="rId11" Type="http://schemas.microsoft.com/office/2007/relationships/diagramDrawing" Target="../diagrams/drawing5.xml"/><Relationship Id="rId5" Type="http://schemas.openxmlformats.org/officeDocument/2006/relationships/diagramColors" Target="../diagrams/colors4.xml"/><Relationship Id="rId10" Type="http://schemas.microsoft.com/office/2007/relationships/diagramDrawing" Target="../diagrams/drawing4.xml"/><Relationship Id="rId4" Type="http://schemas.openxmlformats.org/officeDocument/2006/relationships/diagramQuickStyle" Target="../diagrams/quickStyle4.xml"/><Relationship Id="rId9" Type="http://schemas.openxmlformats.org/officeDocument/2006/relationships/diagramColors" Target="../diagrams/colors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857232"/>
            <a:ext cx="8858312" cy="2571768"/>
          </a:xfrm>
          <a:noFill/>
          <a:ln>
            <a:noFill/>
          </a:ln>
          <a:effectLst/>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4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ru-RU" sz="4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ru-RU" sz="4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t/>
            </a:r>
            <a:br>
              <a:rPr lang="ru-RU" sz="4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br>
            <a:r>
              <a:rPr lang="ru-RU" sz="4000" dirty="0" smtClean="0">
                <a:ln w="11430">
                  <a:solidFill>
                    <a:schemeClr val="tx1">
                      <a:lumMod val="95000"/>
                      <a:lumOff val="5000"/>
                    </a:schemeClr>
                  </a:solidFill>
                </a:ln>
                <a:solidFill>
                  <a:sysClr val="windowText" lastClr="000000"/>
                </a:solidFill>
                <a:effectLst>
                  <a:outerShdw blurRad="80000" dist="40000" dir="5040000" algn="tl">
                    <a:srgbClr val="000000">
                      <a:alpha val="30000"/>
                    </a:srgbClr>
                  </a:outerShdw>
                </a:effectLst>
                <a:latin typeface="+mn-lt"/>
              </a:rPr>
              <a:t>Об ИЗМЕНЕНИИ</a:t>
            </a:r>
            <a:br>
              <a:rPr lang="ru-RU" sz="4000" dirty="0" smtClean="0">
                <a:ln w="11430">
                  <a:solidFill>
                    <a:schemeClr val="tx1">
                      <a:lumMod val="95000"/>
                      <a:lumOff val="5000"/>
                    </a:schemeClr>
                  </a:solidFill>
                </a:ln>
                <a:solidFill>
                  <a:sysClr val="windowText" lastClr="000000"/>
                </a:solidFill>
                <a:effectLst>
                  <a:outerShdw blurRad="80000" dist="40000" dir="5040000" algn="tl">
                    <a:srgbClr val="000000">
                      <a:alpha val="30000"/>
                    </a:srgbClr>
                  </a:outerShdw>
                </a:effectLst>
                <a:latin typeface="+mn-lt"/>
              </a:rPr>
            </a:br>
            <a:r>
              <a:rPr lang="ru-RU" sz="4000" dirty="0" smtClean="0">
                <a:ln w="11430">
                  <a:solidFill>
                    <a:schemeClr val="tx1">
                      <a:lumMod val="95000"/>
                      <a:lumOff val="5000"/>
                    </a:schemeClr>
                  </a:solidFill>
                </a:ln>
                <a:solidFill>
                  <a:sysClr val="windowText" lastClr="000000"/>
                </a:solidFill>
                <a:effectLst>
                  <a:outerShdw blurRad="80000" dist="40000" dir="5040000" algn="tl">
                    <a:srgbClr val="000000">
                      <a:alpha val="30000"/>
                    </a:srgbClr>
                  </a:outerShdw>
                </a:effectLst>
                <a:latin typeface="+mn-lt"/>
              </a:rPr>
              <a:t>размера платы граждан </a:t>
            </a:r>
            <a:br>
              <a:rPr lang="ru-RU" sz="4000" dirty="0" smtClean="0">
                <a:ln w="11430">
                  <a:solidFill>
                    <a:schemeClr val="tx1">
                      <a:lumMod val="95000"/>
                      <a:lumOff val="5000"/>
                    </a:schemeClr>
                  </a:solidFill>
                </a:ln>
                <a:solidFill>
                  <a:sysClr val="windowText" lastClr="000000"/>
                </a:solidFill>
                <a:effectLst>
                  <a:outerShdw blurRad="80000" dist="40000" dir="5040000" algn="tl">
                    <a:srgbClr val="000000">
                      <a:alpha val="30000"/>
                    </a:srgbClr>
                  </a:outerShdw>
                </a:effectLst>
                <a:latin typeface="+mn-lt"/>
              </a:rPr>
            </a:br>
            <a:r>
              <a:rPr lang="ru-RU" sz="4000" dirty="0" smtClean="0">
                <a:ln w="11430">
                  <a:solidFill>
                    <a:schemeClr val="tx1">
                      <a:lumMod val="95000"/>
                      <a:lumOff val="5000"/>
                    </a:schemeClr>
                  </a:solidFill>
                </a:ln>
                <a:solidFill>
                  <a:sysClr val="windowText" lastClr="000000"/>
                </a:solidFill>
                <a:effectLst>
                  <a:outerShdw blurRad="80000" dist="40000" dir="5040000" algn="tl">
                    <a:srgbClr val="000000">
                      <a:alpha val="30000"/>
                    </a:srgbClr>
                  </a:outerShdw>
                </a:effectLst>
                <a:latin typeface="+mn-lt"/>
              </a:rPr>
              <a:t>за коммунальные услуги</a:t>
            </a:r>
            <a:br>
              <a:rPr lang="ru-RU" sz="4000" dirty="0" smtClean="0">
                <a:ln w="11430">
                  <a:solidFill>
                    <a:schemeClr val="tx1">
                      <a:lumMod val="95000"/>
                      <a:lumOff val="5000"/>
                    </a:schemeClr>
                  </a:solidFill>
                </a:ln>
                <a:solidFill>
                  <a:sysClr val="windowText" lastClr="000000"/>
                </a:solidFill>
                <a:effectLst>
                  <a:outerShdw blurRad="80000" dist="40000" dir="5040000" algn="tl">
                    <a:srgbClr val="000000">
                      <a:alpha val="30000"/>
                    </a:srgbClr>
                  </a:outerShdw>
                </a:effectLst>
                <a:latin typeface="+mn-lt"/>
              </a:rPr>
            </a:br>
            <a:r>
              <a:rPr lang="ru-RU" sz="4000" dirty="0" smtClean="0">
                <a:ln w="11430">
                  <a:solidFill>
                    <a:schemeClr val="tx1">
                      <a:lumMod val="95000"/>
                      <a:lumOff val="5000"/>
                    </a:schemeClr>
                  </a:solidFill>
                </a:ln>
                <a:solidFill>
                  <a:sysClr val="windowText" lastClr="000000"/>
                </a:solidFill>
                <a:effectLst>
                  <a:outerShdw blurRad="80000" dist="40000" dir="5040000" algn="tl">
                    <a:srgbClr val="000000">
                      <a:alpha val="30000"/>
                    </a:srgbClr>
                  </a:outerShdw>
                </a:effectLst>
                <a:latin typeface="+mn-lt"/>
              </a:rPr>
              <a:t> с 01 июля 2017 года</a:t>
            </a:r>
            <a:r>
              <a:rPr lang="ru-RU" sz="2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ru-RU" sz="2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ru-RU" sz="2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384"/>
            <a:ext cx="8229600" cy="500066"/>
          </a:xfrm>
        </p:spPr>
        <p:txBody>
          <a:bodyPr>
            <a:normAutofit/>
          </a:bodyPr>
          <a:lstStyle/>
          <a:p>
            <a:pPr algn="ctr"/>
            <a:r>
              <a:rPr lang="ru-RU" sz="2000" dirty="0" smtClean="0">
                <a:solidFill>
                  <a:schemeClr val="tx1"/>
                </a:solidFill>
                <a:latin typeface="Arial Black" pitchFamily="34" charset="0"/>
              </a:rPr>
              <a:t>Обращение граждан</a:t>
            </a:r>
            <a:endParaRPr lang="ru-RU" sz="2000" dirty="0">
              <a:solidFill>
                <a:schemeClr val="tx1"/>
              </a:solidFill>
              <a:latin typeface="Arial Black" pitchFamily="34" charset="0"/>
            </a:endParaRPr>
          </a:p>
        </p:txBody>
      </p:sp>
      <p:graphicFrame>
        <p:nvGraphicFramePr>
          <p:cNvPr id="6" name="Содержимое 10"/>
          <p:cNvGraphicFramePr>
            <a:graphicFrameLocks/>
          </p:cNvGraphicFramePr>
          <p:nvPr>
            <p:extLst>
              <p:ext uri="{D42A27DB-BD31-4B8C-83A1-F6EECF244321}">
                <p14:modId xmlns:p14="http://schemas.microsoft.com/office/powerpoint/2010/main" xmlns="" val="3140821314"/>
              </p:ext>
            </p:extLst>
          </p:nvPr>
        </p:nvGraphicFramePr>
        <p:xfrm>
          <a:off x="35340" y="404664"/>
          <a:ext cx="9001156" cy="2643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одержимое 10"/>
          <p:cNvGraphicFramePr>
            <a:graphicFrameLocks/>
          </p:cNvGraphicFramePr>
          <p:nvPr>
            <p:extLst>
              <p:ext uri="{D42A27DB-BD31-4B8C-83A1-F6EECF244321}">
                <p14:modId xmlns:p14="http://schemas.microsoft.com/office/powerpoint/2010/main" xmlns="" val="2037449079"/>
              </p:ext>
            </p:extLst>
          </p:nvPr>
        </p:nvGraphicFramePr>
        <p:xfrm>
          <a:off x="142844" y="3212976"/>
          <a:ext cx="9001156" cy="278608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Скругленный прямоугольник 7"/>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9</a:t>
            </a:r>
            <a:endParaRPr lang="ru-RU" dirty="0">
              <a:solidFill>
                <a:schemeClr val="tx1"/>
              </a:solidFill>
              <a:latin typeface="Monotype Corsiva"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28596" y="2285992"/>
            <a:ext cx="8358246"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dirty="0" smtClean="0">
                <a:ln w="0"/>
                <a:solidFill>
                  <a:sysClr val="windowText" lastClr="000000"/>
                </a:solidFill>
                <a:effectLst>
                  <a:reflection blurRad="12700" stA="50000" endPos="50000" dist="5000" dir="5400000" sy="-100000" rotWithShape="0"/>
                </a:effectLst>
              </a:rPr>
              <a:t>Спасибо за внимание!</a:t>
            </a:r>
            <a:endParaRPr lang="ru-RU" sz="5400" b="1" cap="all" dirty="0">
              <a:ln w="0"/>
              <a:solidFill>
                <a:sysClr val="windowText" lastClr="000000"/>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Autofit/>
          </a:bodyPr>
          <a:lstStyle/>
          <a:p>
            <a:pPr algn="ctr"/>
            <a:r>
              <a:rPr lang="ru-RU" sz="1800" dirty="0" smtClean="0">
                <a:solidFill>
                  <a:schemeClr val="tx1"/>
                </a:solidFill>
                <a:latin typeface="Arial Black" pitchFamily="34" charset="0"/>
              </a:rPr>
              <a:t>Нормативные акты по формированию индексов изменения размера платы граждан за коммунальные услуги</a:t>
            </a:r>
            <a:endParaRPr lang="ru-RU" sz="1800" dirty="0">
              <a:solidFill>
                <a:schemeClr val="tx1"/>
              </a:solidFill>
              <a:latin typeface="Arial Black" pitchFamily="34" charset="0"/>
            </a:endParaRPr>
          </a:p>
        </p:txBody>
      </p:sp>
      <p:sp>
        <p:nvSpPr>
          <p:cNvPr id="4" name="Скругленный прямоугольник 3"/>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1</a:t>
            </a:r>
            <a:endParaRPr lang="ru-RU" dirty="0">
              <a:solidFill>
                <a:schemeClr val="tx1"/>
              </a:solidFill>
              <a:latin typeface="Monotype Corsiva" pitchFamily="66" charset="0"/>
            </a:endParaRPr>
          </a:p>
        </p:txBody>
      </p:sp>
      <p:graphicFrame>
        <p:nvGraphicFramePr>
          <p:cNvPr id="9" name="Схема 8"/>
          <p:cNvGraphicFramePr/>
          <p:nvPr>
            <p:extLst>
              <p:ext uri="{D42A27DB-BD31-4B8C-83A1-F6EECF244321}">
                <p14:modId xmlns:p14="http://schemas.microsoft.com/office/powerpoint/2010/main" xmlns="" val="2935621603"/>
              </p:ext>
            </p:extLst>
          </p:nvPr>
        </p:nvGraphicFramePr>
        <p:xfrm>
          <a:off x="500034" y="1357298"/>
          <a:ext cx="8215370"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smtClean="0">
                <a:solidFill>
                  <a:schemeClr val="tx1"/>
                </a:solidFill>
                <a:latin typeface="Times New Roman" pitchFamily="18" charset="0"/>
                <a:cs typeface="Times New Roman" pitchFamily="18" charset="0"/>
              </a:rPr>
              <a:t>Предельные (максимальные) индексы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изменения размера вносимой гражданами платы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за коммунальные услуги в Нижневартовском районе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с 1 июля 2017 года</a:t>
            </a:r>
            <a:endParaRPr lang="ru-RU" sz="2400" dirty="0">
              <a:solidFill>
                <a:schemeClr val="tx1"/>
              </a:solidFill>
              <a:latin typeface="Times New Roman" pitchFamily="18" charset="0"/>
              <a:cs typeface="Times New Roman" pitchFamily="18" charset="0"/>
            </a:endParaRPr>
          </a:p>
        </p:txBody>
      </p:sp>
      <p:graphicFrame>
        <p:nvGraphicFramePr>
          <p:cNvPr id="3" name="Содержимое 4"/>
          <p:cNvGraphicFramePr>
            <a:graphicFrameLocks/>
          </p:cNvGraphicFramePr>
          <p:nvPr/>
        </p:nvGraphicFramePr>
        <p:xfrm>
          <a:off x="0" y="1785925"/>
          <a:ext cx="9144000" cy="4535483"/>
        </p:xfrm>
        <a:graphic>
          <a:graphicData uri="http://schemas.openxmlformats.org/drawingml/2006/table">
            <a:tbl>
              <a:tblPr firstRow="1" bandRow="1">
                <a:tableStyleId>{5C22544A-7EE6-4342-B048-85BDC9FD1C3A}</a:tableStyleId>
              </a:tblPr>
              <a:tblGrid>
                <a:gridCol w="6129494"/>
                <a:gridCol w="3014506"/>
              </a:tblGrid>
              <a:tr h="1571637">
                <a:tc>
                  <a:txBody>
                    <a:bodyPr/>
                    <a:lstStyle/>
                    <a:p>
                      <a:pPr algn="ctr">
                        <a:lnSpc>
                          <a:spcPct val="115000"/>
                        </a:lnSpc>
                        <a:spcAft>
                          <a:spcPts val="0"/>
                        </a:spcAft>
                      </a:pPr>
                      <a:r>
                        <a:rPr lang="ru-RU" sz="2400" dirty="0" smtClean="0">
                          <a:latin typeface="Times New Roman"/>
                          <a:ea typeface="Calibri"/>
                          <a:cs typeface="Times New Roman"/>
                        </a:rPr>
                        <a:t>Поселения</a:t>
                      </a:r>
                      <a:r>
                        <a:rPr lang="ru-RU" sz="2400" baseline="0" dirty="0" smtClean="0">
                          <a:latin typeface="Times New Roman"/>
                          <a:ea typeface="Calibri"/>
                          <a:cs typeface="Times New Roman"/>
                        </a:rPr>
                        <a:t> </a:t>
                      </a:r>
                    </a:p>
                    <a:p>
                      <a:pPr algn="ctr">
                        <a:lnSpc>
                          <a:spcPct val="115000"/>
                        </a:lnSpc>
                        <a:spcAft>
                          <a:spcPts val="0"/>
                        </a:spcAft>
                      </a:pPr>
                      <a:r>
                        <a:rPr lang="ru-RU" sz="2400" baseline="0" dirty="0" smtClean="0">
                          <a:latin typeface="Times New Roman"/>
                          <a:ea typeface="Calibri"/>
                          <a:cs typeface="Times New Roman"/>
                        </a:rPr>
                        <a:t>Нижневартовского района</a:t>
                      </a:r>
                      <a:endParaRPr lang="ru-RU" sz="24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ru-RU" sz="2400" dirty="0" smtClean="0">
                          <a:latin typeface="Times New Roman"/>
                          <a:ea typeface="Calibri"/>
                          <a:cs typeface="Times New Roman"/>
                        </a:rPr>
                        <a:t>Предельные индексы</a:t>
                      </a:r>
                      <a:r>
                        <a:rPr lang="ru-RU" sz="2400" baseline="0" dirty="0" smtClean="0">
                          <a:latin typeface="Times New Roman"/>
                          <a:ea typeface="Calibri"/>
                          <a:cs typeface="Times New Roman"/>
                        </a:rPr>
                        <a:t>, %</a:t>
                      </a:r>
                      <a:endParaRPr lang="ru-RU" sz="2400" dirty="0">
                        <a:latin typeface="Calibri"/>
                        <a:ea typeface="Calibri"/>
                        <a:cs typeface="Times New Roman"/>
                      </a:endParaRPr>
                    </a:p>
                  </a:txBody>
                  <a:tcPr marL="68580" marR="68580" marT="0" marB="0" anchor="ctr"/>
                </a:tc>
              </a:tr>
              <a:tr h="387437">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Городское поселение Излучинск</a:t>
                      </a:r>
                      <a:endParaRPr lang="ru-RU" sz="18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5,0</a:t>
                      </a:r>
                      <a:endParaRPr lang="ru-RU" sz="1800" dirty="0">
                        <a:solidFill>
                          <a:schemeClr val="tx1"/>
                        </a:solidFill>
                        <a:latin typeface="Times New Roman" pitchFamily="18" charset="0"/>
                        <a:ea typeface="Calibri"/>
                        <a:cs typeface="Times New Roman" pitchFamily="18" charset="0"/>
                      </a:endParaRPr>
                    </a:p>
                  </a:txBody>
                  <a:tcPr marL="68580" marR="68580" marT="0" marB="0"/>
                </a:tc>
              </a:tr>
              <a:tr h="366884">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Городское поселение Новоаганск</a:t>
                      </a:r>
                      <a:endParaRPr lang="ru-RU" sz="18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5,0</a:t>
                      </a:r>
                      <a:endParaRPr lang="ru-RU" sz="1800" dirty="0">
                        <a:solidFill>
                          <a:schemeClr val="tx1"/>
                        </a:solidFill>
                        <a:latin typeface="Times New Roman" pitchFamily="18" charset="0"/>
                        <a:ea typeface="Calibri"/>
                        <a:cs typeface="Times New Roman" pitchFamily="18" charset="0"/>
                      </a:endParaRPr>
                    </a:p>
                  </a:txBody>
                  <a:tcPr marL="68580" marR="68580" marT="0" marB="0"/>
                </a:tc>
              </a:tr>
              <a:tr h="37510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Сельское поселение Аган</a:t>
                      </a:r>
                      <a:endParaRPr lang="ru-RU" sz="18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5,0</a:t>
                      </a:r>
                      <a:endParaRPr lang="ru-RU" sz="1800" dirty="0">
                        <a:solidFill>
                          <a:schemeClr val="tx1"/>
                        </a:solidFill>
                        <a:latin typeface="Times New Roman" pitchFamily="18" charset="0"/>
                        <a:ea typeface="Calibri"/>
                        <a:cs typeface="Times New Roman" pitchFamily="18" charset="0"/>
                      </a:endParaRPr>
                    </a:p>
                  </a:txBody>
                  <a:tcPr marL="68580" marR="68580" marT="0" marB="0"/>
                </a:tc>
              </a:tr>
              <a:tr h="366884">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Сельское поселение Вата</a:t>
                      </a:r>
                      <a:endParaRPr lang="ru-RU" sz="18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5,0</a:t>
                      </a:r>
                      <a:endParaRPr lang="ru-RU" sz="1800" dirty="0">
                        <a:solidFill>
                          <a:schemeClr val="tx1"/>
                        </a:solidFill>
                        <a:latin typeface="Times New Roman" pitchFamily="18" charset="0"/>
                        <a:ea typeface="Calibri"/>
                        <a:cs typeface="Times New Roman" pitchFamily="18" charset="0"/>
                      </a:endParaRPr>
                    </a:p>
                  </a:txBody>
                  <a:tcPr marL="68580" marR="68580" marT="0" marB="0"/>
                </a:tc>
              </a:tr>
              <a:tr h="366884">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Сельское поселение Ваховск</a:t>
                      </a:r>
                      <a:endParaRPr lang="ru-RU" sz="18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5,0</a:t>
                      </a:r>
                      <a:endParaRPr lang="ru-RU" sz="1800" dirty="0">
                        <a:solidFill>
                          <a:schemeClr val="tx1"/>
                        </a:solidFill>
                        <a:latin typeface="Times New Roman" pitchFamily="18" charset="0"/>
                        <a:ea typeface="Calibri"/>
                        <a:cs typeface="Times New Roman" pitchFamily="18" charset="0"/>
                      </a:endParaRPr>
                    </a:p>
                  </a:txBody>
                  <a:tcPr marL="68580" marR="68580" marT="0" marB="0"/>
                </a:tc>
              </a:tr>
              <a:tr h="366884">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Сельское поселение Зайцева Речка</a:t>
                      </a:r>
                      <a:endParaRPr lang="ru-RU" sz="18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5,0</a:t>
                      </a:r>
                      <a:endParaRPr lang="ru-RU" sz="1800" dirty="0">
                        <a:solidFill>
                          <a:schemeClr val="tx1"/>
                        </a:solidFill>
                        <a:latin typeface="Times New Roman" pitchFamily="18" charset="0"/>
                        <a:ea typeface="Calibri"/>
                        <a:cs typeface="Times New Roman" pitchFamily="18" charset="0"/>
                      </a:endParaRPr>
                    </a:p>
                  </a:txBody>
                  <a:tcPr marL="68580" marR="68580" marT="0" marB="0"/>
                </a:tc>
              </a:tr>
              <a:tr h="366884">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Сельское поселение Ларьяк</a:t>
                      </a:r>
                      <a:endParaRPr lang="ru-RU" sz="18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5,0</a:t>
                      </a:r>
                      <a:endParaRPr lang="ru-RU" sz="1800" dirty="0">
                        <a:solidFill>
                          <a:schemeClr val="tx1"/>
                        </a:solidFill>
                        <a:latin typeface="Times New Roman" pitchFamily="18" charset="0"/>
                        <a:ea typeface="Calibri"/>
                        <a:cs typeface="Times New Roman" pitchFamily="18" charset="0"/>
                      </a:endParaRPr>
                    </a:p>
                  </a:txBody>
                  <a:tcPr marL="68580" marR="68580" marT="0" marB="0"/>
                </a:tc>
              </a:tr>
              <a:tr h="366884">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Сельское поселение Покур</a:t>
                      </a:r>
                      <a:endParaRPr lang="ru-RU" sz="1800" dirty="0">
                        <a:solidFill>
                          <a:schemeClr val="tx1"/>
                        </a:solidFill>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5,0</a:t>
                      </a:r>
                      <a:endParaRPr lang="ru-RU" sz="1800" dirty="0">
                        <a:solidFill>
                          <a:schemeClr val="tx1"/>
                        </a:solidFill>
                        <a:latin typeface="Times New Roman" pitchFamily="18" charset="0"/>
                        <a:ea typeface="Calibri"/>
                        <a:cs typeface="Times New Roman" pitchFamily="18" charset="0"/>
                      </a:endParaRPr>
                    </a:p>
                  </a:txBody>
                  <a:tcPr marL="68580" marR="68580" marT="0" marB="0"/>
                </a:tc>
              </a:tr>
            </a:tbl>
          </a:graphicData>
        </a:graphic>
      </p:graphicFrame>
      <p:sp>
        <p:nvSpPr>
          <p:cNvPr id="4" name="Скругленный прямоугольник 3"/>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2</a:t>
            </a:r>
            <a:endParaRPr lang="ru-RU" dirty="0">
              <a:solidFill>
                <a:schemeClr val="tx1"/>
              </a:solidFill>
              <a:latin typeface="Monotype Corsiva"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0374"/>
            <a:ext cx="8229600" cy="745420"/>
          </a:xfrm>
        </p:spPr>
        <p:txBody>
          <a:bodyPr>
            <a:normAutofit/>
          </a:bodyPr>
          <a:lstStyle/>
          <a:p>
            <a:r>
              <a:rPr lang="ru-RU" sz="1800" dirty="0" smtClean="0">
                <a:solidFill>
                  <a:schemeClr val="tx1"/>
                </a:solidFill>
                <a:latin typeface="Arial Black" pitchFamily="34" charset="0"/>
              </a:rPr>
              <a:t>Приказы Региональной службы по тарифам Ханты-Мансийского округа – Югры об установлении тарифов</a:t>
            </a:r>
            <a:endParaRPr lang="ru-RU" sz="1800" dirty="0">
              <a:solidFill>
                <a:schemeClr val="tx1"/>
              </a:solidFill>
              <a:latin typeface="Arial Black" pitchFamily="34" charset="0"/>
            </a:endParaRPr>
          </a:p>
        </p:txBody>
      </p:sp>
      <p:sp>
        <p:nvSpPr>
          <p:cNvPr id="5" name="Прямоугольник 4"/>
          <p:cNvSpPr/>
          <p:nvPr/>
        </p:nvSpPr>
        <p:spPr>
          <a:xfrm>
            <a:off x="142844" y="785794"/>
            <a:ext cx="8784976" cy="567078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pPr algn="just">
              <a:buFontTx/>
              <a:buChar char="-"/>
            </a:pPr>
            <a:r>
              <a:rPr lang="ru-RU" sz="1450" dirty="0" smtClean="0">
                <a:latin typeface="Times New Roman" pitchFamily="18" charset="0"/>
                <a:cs typeface="Times New Roman" pitchFamily="18" charset="0"/>
              </a:rPr>
              <a:t> от  15 декабря 2016 года № 191-нп, 13 декабря 2016 года № 184-нп, 17 ноября 2016 года № 127-нп «О внесении изменений в некоторые приказы Региональной службы по тарифам Ханты-Мансийского автономного округа -  Югры»</a:t>
            </a:r>
          </a:p>
          <a:p>
            <a:pPr lvl="0" algn="just"/>
            <a:r>
              <a:rPr lang="ru-RU" sz="1450" dirty="0" smtClean="0">
                <a:latin typeface="Times New Roman" pitchFamily="18" charset="0"/>
                <a:cs typeface="Times New Roman" pitchFamily="18" charset="0"/>
              </a:rPr>
              <a:t>- от 07 декабря 2016 года № 157-нп «Об установлении тарифов на подвоз воды для организаций,  осуществляющих подвоз воды» </a:t>
            </a:r>
          </a:p>
          <a:p>
            <a:pPr lvl="0" algn="just">
              <a:buFontTx/>
              <a:buChar char="-"/>
            </a:pPr>
            <a:r>
              <a:rPr lang="ru-RU" sz="1450" dirty="0" smtClean="0">
                <a:latin typeface="Times New Roman" pitchFamily="18" charset="0"/>
                <a:cs typeface="Times New Roman" pitchFamily="18" charset="0"/>
              </a:rPr>
              <a:t>от 06 декабря 2016 года № 150-нп «О внесении изменений в некоторые приказы Региональной службы по тарифам Ханты-Мансийского автономного округа – Югры и признании утратившим силу приказа Региональной службы по тарифам Ханты-Мансийского автономного округа – Югры </a:t>
            </a:r>
            <a:br>
              <a:rPr lang="ru-RU" sz="1450" dirty="0" smtClean="0">
                <a:latin typeface="Times New Roman" pitchFamily="18" charset="0"/>
                <a:cs typeface="Times New Roman" pitchFamily="18" charset="0"/>
              </a:rPr>
            </a:br>
            <a:r>
              <a:rPr lang="ru-RU" sz="1450" dirty="0" smtClean="0">
                <a:latin typeface="Times New Roman" pitchFamily="18" charset="0"/>
                <a:cs typeface="Times New Roman" pitchFamily="18" charset="0"/>
              </a:rPr>
              <a:t>от 17 ноября 2015 года № 157-нп «Об установлении тарифов на услуги по передаче тепловой энергии, теплоносителя Акционерным обществом «</a:t>
            </a:r>
            <a:r>
              <a:rPr lang="ru-RU" sz="1450" dirty="0" err="1" smtClean="0">
                <a:latin typeface="Times New Roman" pitchFamily="18" charset="0"/>
                <a:cs typeface="Times New Roman" pitchFamily="18" charset="0"/>
              </a:rPr>
              <a:t>Транснефть-Сибирь</a:t>
            </a:r>
            <a:r>
              <a:rPr lang="ru-RU" sz="1450" dirty="0" smtClean="0">
                <a:latin typeface="Times New Roman" pitchFamily="18" charset="0"/>
                <a:cs typeface="Times New Roman" pitchFamily="18" charset="0"/>
              </a:rPr>
              <a:t>» в зоне деятельности филиала </a:t>
            </a:r>
            <a:r>
              <a:rPr lang="ru-RU" sz="1450" dirty="0" err="1" smtClean="0">
                <a:latin typeface="Times New Roman" pitchFamily="18" charset="0"/>
                <a:cs typeface="Times New Roman" pitchFamily="18" charset="0"/>
              </a:rPr>
              <a:t>Нефтеюганское</a:t>
            </a:r>
            <a:r>
              <a:rPr lang="ru-RU" sz="1450" dirty="0" smtClean="0">
                <a:latin typeface="Times New Roman" pitchFamily="18" charset="0"/>
                <a:cs typeface="Times New Roman" pitchFamily="18" charset="0"/>
              </a:rPr>
              <a:t> управление магистральных нефтепроводов»</a:t>
            </a:r>
          </a:p>
          <a:p>
            <a:pPr algn="just">
              <a:buFontTx/>
              <a:buChar char="-"/>
            </a:pPr>
            <a:r>
              <a:rPr lang="ru-RU" sz="1450" dirty="0" smtClean="0">
                <a:latin typeface="Times New Roman" pitchFamily="18" charset="0"/>
                <a:cs typeface="Times New Roman" pitchFamily="18" charset="0"/>
              </a:rPr>
              <a:t> от 24 ноября 2016 года № 135-нп «</a:t>
            </a:r>
            <a:r>
              <a:rPr lang="x-none" sz="1450" smtClean="0">
                <a:latin typeface="Times New Roman" pitchFamily="18" charset="0"/>
                <a:cs typeface="Times New Roman" pitchFamily="18" charset="0"/>
              </a:rPr>
              <a:t>О</a:t>
            </a:r>
            <a:r>
              <a:rPr lang="ru-RU" sz="1450" dirty="0" smtClean="0">
                <a:latin typeface="Times New Roman" pitchFamily="18" charset="0"/>
                <a:cs typeface="Times New Roman" pitchFamily="18" charset="0"/>
              </a:rPr>
              <a:t> внесении изменений в некоторые приказы </a:t>
            </a:r>
            <a:r>
              <a:rPr lang="x-none" sz="1450" smtClean="0">
                <a:latin typeface="Times New Roman" pitchFamily="18" charset="0"/>
                <a:cs typeface="Times New Roman" pitchFamily="18" charset="0"/>
              </a:rPr>
              <a:t>Региональной службы по тарифам Ханты-Мансийского автономного округа – Югры и признании утратившим силу приказа Региональной службы по тарифам Ханты-Мансийского автономного округа – Югры от 15 декабря 2015 года № 206-нп «Об установлении тарифов в сфере холодного водоснабжения для муниципального унитарного предприятия города Нижневартовска «Горводоканал»</a:t>
            </a:r>
            <a:endParaRPr lang="ru-RU" sz="1450" dirty="0" smtClean="0">
              <a:latin typeface="Times New Roman" pitchFamily="18" charset="0"/>
              <a:cs typeface="Times New Roman" pitchFamily="18" charset="0"/>
            </a:endParaRPr>
          </a:p>
          <a:p>
            <a:pPr algn="just">
              <a:buFontTx/>
              <a:buChar char="-"/>
            </a:pPr>
            <a:r>
              <a:rPr lang="ru-RU" sz="1450" dirty="0" smtClean="0">
                <a:latin typeface="Times New Roman" pitchFamily="18" charset="0"/>
                <a:cs typeface="Times New Roman" pitchFamily="18" charset="0"/>
              </a:rPr>
              <a:t>       от 29 ноября 2016 № 139-нп «</a:t>
            </a:r>
            <a:r>
              <a:rPr lang="x-none" sz="1450" smtClean="0">
                <a:latin typeface="Times New Roman" pitchFamily="18" charset="0"/>
                <a:cs typeface="Times New Roman" pitchFamily="18" charset="0"/>
              </a:rPr>
              <a:t>Об установлении </a:t>
            </a:r>
            <a:r>
              <a:rPr lang="ru-RU" sz="1450" dirty="0" smtClean="0">
                <a:latin typeface="Times New Roman" pitchFamily="18" charset="0"/>
                <a:cs typeface="Times New Roman" pitchFamily="18" charset="0"/>
              </a:rPr>
              <a:t>тарифов </a:t>
            </a:r>
            <a:r>
              <a:rPr lang="x-none" sz="1450" smtClean="0">
                <a:latin typeface="Times New Roman" pitchFamily="18" charset="0"/>
                <a:cs typeface="Times New Roman" pitchFamily="18" charset="0"/>
              </a:rPr>
              <a:t>на услуги по утилизации</a:t>
            </a:r>
            <a:r>
              <a:rPr lang="ru-RU" sz="1450" dirty="0" smtClean="0">
                <a:latin typeface="Times New Roman" pitchFamily="18" charset="0"/>
                <a:cs typeface="Times New Roman" pitchFamily="18" charset="0"/>
              </a:rPr>
              <a:t>, обезвреживанию и захоронению</a:t>
            </a:r>
            <a:r>
              <a:rPr lang="x-none" sz="1450" smtClean="0">
                <a:latin typeface="Times New Roman" pitchFamily="18" charset="0"/>
                <a:cs typeface="Times New Roman" pitchFamily="18" charset="0"/>
              </a:rPr>
              <a:t> твердых бытовых отходов</a:t>
            </a:r>
            <a:r>
              <a:rPr lang="ru-RU" sz="1450" dirty="0" smtClean="0">
                <a:latin typeface="Times New Roman" pitchFamily="18" charset="0"/>
                <a:cs typeface="Times New Roman" pitchFamily="18" charset="0"/>
              </a:rPr>
              <a:t>, оказываемые организациями коммунального комплекса»</a:t>
            </a:r>
          </a:p>
          <a:p>
            <a:pPr algn="just">
              <a:buFontTx/>
              <a:buChar char="-"/>
            </a:pPr>
            <a:r>
              <a:rPr lang="ru-RU" sz="1450" dirty="0" smtClean="0">
                <a:latin typeface="Times New Roman" pitchFamily="18" charset="0"/>
                <a:cs typeface="Times New Roman" pitchFamily="18" charset="0"/>
              </a:rPr>
              <a:t>       от 07 июля 2016 № 73-нп «</a:t>
            </a:r>
            <a:r>
              <a:rPr lang="x-none" sz="1450" smtClean="0">
                <a:latin typeface="Times New Roman" pitchFamily="18" charset="0"/>
                <a:cs typeface="Times New Roman" pitchFamily="18" charset="0"/>
              </a:rPr>
              <a:t>Об установлении </a:t>
            </a:r>
            <a:r>
              <a:rPr lang="ru-RU" sz="1450" dirty="0" smtClean="0">
                <a:latin typeface="Times New Roman" pitchFamily="18" charset="0"/>
                <a:cs typeface="Times New Roman" pitchFamily="18" charset="0"/>
              </a:rPr>
              <a:t>тарифов </a:t>
            </a:r>
            <a:r>
              <a:rPr lang="x-none" sz="1450" smtClean="0">
                <a:latin typeface="Times New Roman" pitchFamily="18" charset="0"/>
                <a:cs typeface="Times New Roman" pitchFamily="18" charset="0"/>
              </a:rPr>
              <a:t>на услуги по утилизации</a:t>
            </a:r>
            <a:r>
              <a:rPr lang="ru-RU" sz="1450" dirty="0" smtClean="0">
                <a:latin typeface="Times New Roman" pitchFamily="18" charset="0"/>
                <a:cs typeface="Times New Roman" pitchFamily="18" charset="0"/>
              </a:rPr>
              <a:t>, обезвреживанию и захоронению</a:t>
            </a:r>
            <a:r>
              <a:rPr lang="x-none" sz="1450" smtClean="0">
                <a:latin typeface="Times New Roman" pitchFamily="18" charset="0"/>
                <a:cs typeface="Times New Roman" pitchFamily="18" charset="0"/>
              </a:rPr>
              <a:t> твердых бытовых отходов</a:t>
            </a:r>
            <a:r>
              <a:rPr lang="ru-RU" sz="1450" dirty="0" smtClean="0">
                <a:latin typeface="Times New Roman" pitchFamily="18" charset="0"/>
                <a:cs typeface="Times New Roman" pitchFamily="18" charset="0"/>
              </a:rPr>
              <a:t>, оказываемые Открытым акционерным обществом «</a:t>
            </a:r>
            <a:r>
              <a:rPr lang="ru-RU" sz="1450" dirty="0" err="1" smtClean="0">
                <a:latin typeface="Times New Roman" pitchFamily="18" charset="0"/>
                <a:cs typeface="Times New Roman" pitchFamily="18" charset="0"/>
              </a:rPr>
              <a:t>Аганское</a:t>
            </a:r>
            <a:r>
              <a:rPr lang="ru-RU" sz="1450" dirty="0" smtClean="0">
                <a:latin typeface="Times New Roman" pitchFamily="18" charset="0"/>
                <a:cs typeface="Times New Roman" pitchFamily="18" charset="0"/>
              </a:rPr>
              <a:t> многопрофильное жилищно-коммунальное управление»</a:t>
            </a:r>
          </a:p>
          <a:p>
            <a:pPr algn="just">
              <a:buFontTx/>
              <a:buChar char="-"/>
            </a:pPr>
            <a:r>
              <a:rPr lang="ru-RU" sz="1450" dirty="0" smtClean="0">
                <a:latin typeface="Times New Roman" pitchFamily="18" charset="0"/>
                <a:cs typeface="Times New Roman" pitchFamily="18" charset="0"/>
              </a:rPr>
              <a:t>      от 15 декабря 2014 № 179-нп «О внесении изменений в некоторые приказы Региональной службы по тарифам Ханты-Мансийского автономного округа – Югры об установлении тарифов на услуги по утилизации, обезвреживанию и захоронению твердых бытовых отходов, оказываемые организациями коммунального комплекса</a:t>
            </a:r>
          </a:p>
        </p:txBody>
      </p:sp>
      <p:sp>
        <p:nvSpPr>
          <p:cNvPr id="6" name="Скругленный прямоугольник 5"/>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3</a:t>
            </a:r>
            <a:endParaRPr lang="ru-RU" dirty="0">
              <a:solidFill>
                <a:schemeClr val="tx1"/>
              </a:solidFill>
              <a:latin typeface="Monotype Corsiva"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4</a:t>
            </a:r>
            <a:endParaRPr lang="ru-RU" dirty="0">
              <a:solidFill>
                <a:schemeClr val="tx1"/>
              </a:solidFill>
              <a:latin typeface="Monotype Corsiva" pitchFamily="66" charset="0"/>
            </a:endParaRPr>
          </a:p>
        </p:txBody>
      </p:sp>
      <p:sp>
        <p:nvSpPr>
          <p:cNvPr id="3" name="Прямоугольник 2"/>
          <p:cNvSpPr/>
          <p:nvPr/>
        </p:nvSpPr>
        <p:spPr>
          <a:xfrm>
            <a:off x="214282" y="142852"/>
            <a:ext cx="8643998" cy="369332"/>
          </a:xfrm>
          <a:prstGeom prst="rect">
            <a:avLst/>
          </a:prstGeom>
        </p:spPr>
        <p:txBody>
          <a:bodyPr wrap="square">
            <a:spAutoFit/>
          </a:bodyPr>
          <a:lstStyle/>
          <a:p>
            <a:r>
              <a:rPr lang="ru-RU" b="1" dirty="0" smtClean="0">
                <a:latin typeface="Times New Roman" pitchFamily="18" charset="0"/>
                <a:cs typeface="Times New Roman" pitchFamily="18" charset="0"/>
              </a:rPr>
              <a:t>Тарифы на услуги организаций коммунального комплекса в 2017 году</a:t>
            </a:r>
            <a:endParaRPr lang="ru-RU" dirty="0">
              <a:latin typeface="Times New Roman" pitchFamily="18" charset="0"/>
              <a:cs typeface="Times New Roman" pitchFamily="18" charset="0"/>
            </a:endParaRPr>
          </a:p>
        </p:txBody>
      </p:sp>
      <p:graphicFrame>
        <p:nvGraphicFramePr>
          <p:cNvPr id="4" name="Содержимое 7"/>
          <p:cNvGraphicFramePr>
            <a:graphicFrameLocks/>
          </p:cNvGraphicFramePr>
          <p:nvPr/>
        </p:nvGraphicFramePr>
        <p:xfrm>
          <a:off x="142844" y="571481"/>
          <a:ext cx="8929750" cy="6000790"/>
        </p:xfrm>
        <a:graphic>
          <a:graphicData uri="http://schemas.openxmlformats.org/drawingml/2006/table">
            <a:tbl>
              <a:tblPr firstRow="1" bandRow="1">
                <a:tableStyleId>{5C22544A-7EE6-4342-B048-85BDC9FD1C3A}</a:tableStyleId>
              </a:tblPr>
              <a:tblGrid>
                <a:gridCol w="5343775"/>
                <a:gridCol w="1265638"/>
                <a:gridCol w="1284401"/>
                <a:gridCol w="1035936"/>
              </a:tblGrid>
              <a:tr h="486431">
                <a:tc rowSpan="2">
                  <a:txBody>
                    <a:bodyPr/>
                    <a:lstStyle/>
                    <a:p>
                      <a:pPr algn="ctr" fontAlgn="t"/>
                      <a:r>
                        <a:rPr lang="ru-RU" sz="1150" b="0" i="0" u="none" strike="noStrike" dirty="0" smtClean="0">
                          <a:solidFill>
                            <a:srgbClr val="000000"/>
                          </a:solidFill>
                          <a:latin typeface="Times New Roman"/>
                          <a:ea typeface="Calibri"/>
                        </a:rPr>
                        <a:t> </a:t>
                      </a:r>
                      <a:endParaRPr lang="ru-RU" sz="1150" b="0" i="0" u="none" strike="noStrike" dirty="0">
                        <a:solidFill>
                          <a:srgbClr val="000000"/>
                        </a:solidFill>
                        <a:latin typeface="Times New Roman"/>
                      </a:endParaRPr>
                    </a:p>
                  </a:txBody>
                  <a:tcPr marL="9525" marR="9525" marT="9525" marB="0"/>
                </a:tc>
                <a:tc>
                  <a:txBody>
                    <a:bodyPr/>
                    <a:lstStyle/>
                    <a:p>
                      <a:pPr algn="ctr" fontAlgn="t"/>
                      <a:r>
                        <a:rPr lang="ru-RU" sz="1400" b="1" i="0" u="none" strike="noStrike" dirty="0">
                          <a:solidFill>
                            <a:srgbClr val="000000"/>
                          </a:solidFill>
                          <a:latin typeface="Times New Roman"/>
                          <a:ea typeface="Calibri"/>
                        </a:rPr>
                        <a:t>Тарифы </a:t>
                      </a:r>
                      <a:r>
                        <a:rPr lang="ru-RU" sz="1400" b="1" i="0" u="none" strike="noStrike" dirty="0" smtClean="0">
                          <a:solidFill>
                            <a:srgbClr val="000000"/>
                          </a:solidFill>
                          <a:latin typeface="Times New Roman"/>
                          <a:ea typeface="Calibri"/>
                        </a:rPr>
                        <a:t>с 01.01.2017, </a:t>
                      </a:r>
                      <a:r>
                        <a:rPr lang="ru-RU" sz="1400" b="1" i="0" u="none" strike="noStrike" dirty="0">
                          <a:solidFill>
                            <a:srgbClr val="000000"/>
                          </a:solidFill>
                          <a:latin typeface="Times New Roman"/>
                          <a:ea typeface="Calibri"/>
                        </a:rPr>
                        <a:t>руб. </a:t>
                      </a:r>
                      <a:endParaRPr lang="ru-RU" sz="1400" b="1" i="0" u="none" strike="noStrike" dirty="0">
                        <a:solidFill>
                          <a:srgbClr val="000000"/>
                        </a:solidFill>
                        <a:latin typeface="Times New Roman"/>
                      </a:endParaRPr>
                    </a:p>
                  </a:txBody>
                  <a:tcPr marL="9525" marR="9525" marT="9525" marB="0"/>
                </a:tc>
                <a:tc>
                  <a:txBody>
                    <a:bodyPr/>
                    <a:lstStyle/>
                    <a:p>
                      <a:pPr algn="ctr" fontAlgn="t"/>
                      <a:r>
                        <a:rPr lang="ru-RU" sz="1400" b="1" i="0" u="none" strike="noStrike" dirty="0">
                          <a:solidFill>
                            <a:srgbClr val="000000"/>
                          </a:solidFill>
                          <a:latin typeface="Times New Roman"/>
                          <a:ea typeface="Calibri"/>
                        </a:rPr>
                        <a:t>Тарифы </a:t>
                      </a:r>
                      <a:r>
                        <a:rPr lang="ru-RU" sz="1400" b="1" i="0" u="none" strike="noStrike" dirty="0" smtClean="0">
                          <a:solidFill>
                            <a:srgbClr val="000000"/>
                          </a:solidFill>
                          <a:latin typeface="Times New Roman"/>
                          <a:ea typeface="Calibri"/>
                        </a:rPr>
                        <a:t>с 01.07.2017, </a:t>
                      </a:r>
                      <a:r>
                        <a:rPr lang="ru-RU" sz="1400" b="1" i="0" u="none" strike="noStrike" dirty="0">
                          <a:solidFill>
                            <a:srgbClr val="000000"/>
                          </a:solidFill>
                          <a:latin typeface="Times New Roman"/>
                          <a:ea typeface="Calibri"/>
                        </a:rPr>
                        <a:t>руб</a:t>
                      </a:r>
                      <a:r>
                        <a:rPr lang="ru-RU" sz="1400" b="0" i="0" u="none" strike="noStrike" dirty="0">
                          <a:solidFill>
                            <a:srgbClr val="000000"/>
                          </a:solidFill>
                          <a:latin typeface="Times New Roman"/>
                          <a:ea typeface="Calibri"/>
                        </a:rPr>
                        <a:t>. </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400" b="1" i="0" u="none" strike="noStrike" dirty="0">
                          <a:solidFill>
                            <a:srgbClr val="000000"/>
                          </a:solidFill>
                          <a:latin typeface="Times New Roman"/>
                          <a:ea typeface="Calibri"/>
                        </a:rPr>
                        <a:t>Увеличение </a:t>
                      </a:r>
                      <a:r>
                        <a:rPr lang="ru-RU" sz="1400" b="1" i="0" u="none" strike="noStrike" dirty="0" smtClean="0">
                          <a:solidFill>
                            <a:srgbClr val="000000"/>
                          </a:solidFill>
                          <a:latin typeface="Times New Roman"/>
                          <a:ea typeface="Calibri"/>
                        </a:rPr>
                        <a:t>тарифов</a:t>
                      </a:r>
                      <a:endParaRPr lang="ru-RU" sz="1400" b="1" i="0" u="none" strike="noStrike" dirty="0">
                        <a:solidFill>
                          <a:srgbClr val="000000"/>
                        </a:solidFill>
                        <a:latin typeface="Times New Roman"/>
                      </a:endParaRPr>
                    </a:p>
                  </a:txBody>
                  <a:tcPr marL="9525" marR="9525" marT="9525" marB="0"/>
                </a:tc>
              </a:tr>
              <a:tr h="248526">
                <a:tc vMerge="1">
                  <a:txBody>
                    <a:bodyPr/>
                    <a:lstStyle/>
                    <a:p>
                      <a:endParaRPr lang="ru-RU"/>
                    </a:p>
                  </a:txBody>
                  <a:tcPr/>
                </a:tc>
                <a:tc>
                  <a:txBody>
                    <a:bodyPr/>
                    <a:lstStyle/>
                    <a:p>
                      <a:pPr algn="ctr" fontAlgn="t"/>
                      <a:r>
                        <a:rPr lang="ru-RU" sz="1400" b="0" i="0" u="none" strike="noStrike">
                          <a:solidFill>
                            <a:srgbClr val="000000"/>
                          </a:solidFill>
                          <a:latin typeface="Times New Roman"/>
                          <a:ea typeface="Calibri"/>
                        </a:rPr>
                        <a:t>(с НДС)</a:t>
                      </a:r>
                      <a:endParaRPr lang="ru-RU" sz="1400" b="0" i="0" u="none" strike="noStrike">
                        <a:solidFill>
                          <a:srgbClr val="000000"/>
                        </a:solidFill>
                        <a:latin typeface="Times New Roman"/>
                      </a:endParaRPr>
                    </a:p>
                  </a:txBody>
                  <a:tcPr marL="9525" marR="9525" marT="9525" marB="0"/>
                </a:tc>
                <a:tc>
                  <a:txBody>
                    <a:bodyPr/>
                    <a:lstStyle/>
                    <a:p>
                      <a:pPr algn="ctr" fontAlgn="t"/>
                      <a:r>
                        <a:rPr lang="ru-RU" sz="1400" b="0" i="0" u="none" strike="noStrike" dirty="0">
                          <a:solidFill>
                            <a:srgbClr val="000000"/>
                          </a:solidFill>
                          <a:latin typeface="Times New Roman"/>
                          <a:ea typeface="Calibri"/>
                        </a:rPr>
                        <a:t>(с НДС)</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400" b="0" i="0" u="none" strike="noStrike" dirty="0">
                          <a:solidFill>
                            <a:srgbClr val="000000"/>
                          </a:solidFill>
                          <a:latin typeface="Times New Roman"/>
                          <a:ea typeface="Calibri"/>
                        </a:rPr>
                        <a:t> %</a:t>
                      </a:r>
                      <a:endParaRPr lang="ru-RU" sz="1400" b="0" i="0" u="none" strike="noStrike" dirty="0">
                        <a:solidFill>
                          <a:srgbClr val="000000"/>
                        </a:solidFill>
                        <a:latin typeface="Times New Roman"/>
                      </a:endParaRPr>
                    </a:p>
                  </a:txBody>
                  <a:tcPr marL="9525" marR="9525" marT="9525" marB="0"/>
                </a:tc>
              </a:tr>
              <a:tr h="248526">
                <a:tc gridSpan="4">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1400" b="1" i="0" u="none" strike="noStrike" dirty="0">
                          <a:solidFill>
                            <a:srgbClr val="000000"/>
                          </a:solidFill>
                          <a:latin typeface="Times New Roman"/>
                          <a:ea typeface="Calibri"/>
                        </a:rPr>
                        <a:t>ОАО «</a:t>
                      </a:r>
                      <a:r>
                        <a:rPr lang="ru-RU" sz="1400" b="1" i="0" u="none" strike="noStrike" dirty="0" err="1">
                          <a:solidFill>
                            <a:srgbClr val="000000"/>
                          </a:solidFill>
                          <a:latin typeface="Times New Roman"/>
                          <a:ea typeface="Calibri"/>
                        </a:rPr>
                        <a:t>Излучинское</a:t>
                      </a:r>
                      <a:r>
                        <a:rPr lang="ru-RU" sz="1400" b="1" i="0" u="none" strike="noStrike" dirty="0">
                          <a:solidFill>
                            <a:srgbClr val="000000"/>
                          </a:solidFill>
                          <a:latin typeface="Times New Roman"/>
                          <a:ea typeface="Calibri"/>
                        </a:rPr>
                        <a:t> многопрофильное </a:t>
                      </a:r>
                      <a:r>
                        <a:rPr lang="ru-RU" sz="1400" b="1" i="0" u="none" strike="noStrike" dirty="0" smtClean="0">
                          <a:solidFill>
                            <a:srgbClr val="000000"/>
                          </a:solidFill>
                          <a:latin typeface="Times New Roman"/>
                          <a:ea typeface="Calibri"/>
                        </a:rPr>
                        <a:t>коммунальное хозяйство»</a:t>
                      </a:r>
                      <a:endParaRPr lang="ru-RU" sz="1400" b="1" i="0" u="none" strike="noStrike" dirty="0">
                        <a:solidFill>
                          <a:srgbClr val="000000"/>
                        </a:solidFill>
                        <a:latin typeface="Times New Roman"/>
                      </a:endParaRPr>
                    </a:p>
                  </a:txBody>
                  <a:tcPr marL="9525" marR="9525" marT="9525" marB="0"/>
                </a:tc>
                <a:tc hMerge="1">
                  <a:txBody>
                    <a:bodyPr/>
                    <a:lstStyle/>
                    <a:p>
                      <a:endParaRPr lang="ru-RU"/>
                    </a:p>
                  </a:txBody>
                  <a:tcPr/>
                </a:tc>
                <a:tc hMerge="1">
                  <a:txBody>
                    <a:bodyPr/>
                    <a:lstStyle/>
                    <a:p>
                      <a:endParaRPr lang="ru-RU"/>
                    </a:p>
                  </a:txBody>
                  <a:tcPr/>
                </a:tc>
                <a:tc hMerge="1">
                  <a:txBody>
                    <a:bodyPr/>
                    <a:lstStyle/>
                    <a:p>
                      <a:endParaRPr lang="ru-RU"/>
                    </a:p>
                  </a:txBody>
                  <a:tcPr/>
                </a:tc>
              </a:tr>
              <a:tr h="248526">
                <a:tc>
                  <a:txBody>
                    <a:bodyPr/>
                    <a:lstStyle/>
                    <a:p>
                      <a:pPr algn="l" fontAlgn="t"/>
                      <a:r>
                        <a:rPr lang="ru-RU" sz="1400" b="0" i="0" u="none" strike="noStrike" dirty="0">
                          <a:solidFill>
                            <a:srgbClr val="000000"/>
                          </a:solidFill>
                          <a:latin typeface="Times New Roman"/>
                          <a:ea typeface="Calibri"/>
                        </a:rPr>
                        <a:t>Питьевая вода, м3 </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48,82</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50,76</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3,97</a:t>
                      </a:r>
                      <a:endParaRPr lang="ru-RU" sz="1200" b="0" i="0" u="none" strike="noStrike" dirty="0">
                        <a:solidFill>
                          <a:srgbClr val="000000"/>
                        </a:solidFill>
                        <a:latin typeface="Times New Roman"/>
                      </a:endParaRPr>
                    </a:p>
                  </a:txBody>
                  <a:tcPr marL="9525" marR="9525" marT="9525" marB="0"/>
                </a:tc>
              </a:tr>
              <a:tr h="248526">
                <a:tc>
                  <a:txBody>
                    <a:bodyPr/>
                    <a:lstStyle/>
                    <a:p>
                      <a:pPr algn="l" fontAlgn="t"/>
                      <a:r>
                        <a:rPr lang="ru-RU" sz="1400" b="0" i="0" u="none" strike="noStrike" dirty="0">
                          <a:solidFill>
                            <a:srgbClr val="000000"/>
                          </a:solidFill>
                          <a:latin typeface="Times New Roman"/>
                          <a:ea typeface="Calibri"/>
                        </a:rPr>
                        <a:t>Водоотведение, м3 </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70,98</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73,81</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3,99</a:t>
                      </a:r>
                      <a:endParaRPr lang="ru-RU" sz="1200" b="0" i="0" u="none" strike="noStrike" dirty="0">
                        <a:solidFill>
                          <a:srgbClr val="000000"/>
                        </a:solidFill>
                        <a:latin typeface="Times New Roman"/>
                      </a:endParaRPr>
                    </a:p>
                  </a:txBody>
                  <a:tcPr marL="9525" marR="9525" marT="9525" marB="0"/>
                </a:tc>
              </a:tr>
              <a:tr h="248526">
                <a:tc>
                  <a:txBody>
                    <a:bodyPr/>
                    <a:lstStyle/>
                    <a:p>
                      <a:pPr algn="l" fontAlgn="t"/>
                      <a:r>
                        <a:rPr lang="ru-RU" sz="1400" b="0" i="0" u="none" strike="noStrike" dirty="0">
                          <a:solidFill>
                            <a:srgbClr val="000000"/>
                          </a:solidFill>
                          <a:latin typeface="Times New Roman"/>
                          <a:ea typeface="Calibri"/>
                        </a:rPr>
                        <a:t>Горячая вода, м3</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158,19</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164,52</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4,00</a:t>
                      </a:r>
                      <a:endParaRPr lang="ru-RU" sz="1200" b="0" i="0" u="none" strike="noStrike" dirty="0">
                        <a:solidFill>
                          <a:srgbClr val="000000"/>
                        </a:solidFill>
                        <a:latin typeface="Times New Roman"/>
                      </a:endParaRPr>
                    </a:p>
                  </a:txBody>
                  <a:tcPr marL="9525" marR="9525" marT="9525" marB="0"/>
                </a:tc>
              </a:tr>
              <a:tr h="248526">
                <a:tc>
                  <a:txBody>
                    <a:bodyPr/>
                    <a:lstStyle/>
                    <a:p>
                      <a:pPr algn="just" fontAlgn="t"/>
                      <a:r>
                        <a:rPr lang="ru-RU" sz="1400" b="0" i="0" u="none" strike="noStrike" dirty="0">
                          <a:solidFill>
                            <a:srgbClr val="000000"/>
                          </a:solidFill>
                          <a:latin typeface="Times New Roman"/>
                          <a:ea typeface="Calibri"/>
                        </a:rPr>
                        <a:t>Передача тепловой энергии, Гкал. </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chemeClr val="tx1"/>
                          </a:solidFill>
                          <a:latin typeface="Times New Roman"/>
                        </a:rPr>
                        <a:t>458,95</a:t>
                      </a:r>
                      <a:endParaRPr lang="ru-RU" sz="1200" b="0" i="0" u="none" strike="noStrike" dirty="0">
                        <a:solidFill>
                          <a:schemeClr val="tx1"/>
                        </a:solidFill>
                        <a:latin typeface="Times New Roman"/>
                      </a:endParaRPr>
                    </a:p>
                  </a:txBody>
                  <a:tcPr marL="9525" marR="9525" marT="9525" marB="0"/>
                </a:tc>
                <a:tc>
                  <a:txBody>
                    <a:bodyPr/>
                    <a:lstStyle/>
                    <a:p>
                      <a:pPr algn="ctr" fontAlgn="t"/>
                      <a:r>
                        <a:rPr lang="ru-RU" sz="1200" b="0" i="0" u="none" strike="noStrike" dirty="0" smtClean="0">
                          <a:solidFill>
                            <a:schemeClr val="tx1"/>
                          </a:solidFill>
                          <a:latin typeface="Times New Roman"/>
                        </a:rPr>
                        <a:t>477,23</a:t>
                      </a:r>
                      <a:endParaRPr lang="ru-RU" sz="1200" b="0" i="0" u="none" strike="noStrike" dirty="0">
                        <a:solidFill>
                          <a:schemeClr val="tx1"/>
                        </a:solidFill>
                        <a:latin typeface="Times New Roman"/>
                      </a:endParaRPr>
                    </a:p>
                  </a:txBody>
                  <a:tcPr marL="9525" marR="9525" marT="9525" marB="0"/>
                </a:tc>
                <a:tc>
                  <a:txBody>
                    <a:bodyPr/>
                    <a:lstStyle/>
                    <a:p>
                      <a:pPr algn="ctr" fontAlgn="t"/>
                      <a:r>
                        <a:rPr lang="ru-RU" sz="1200" b="0" i="0" u="none" strike="noStrike" dirty="0" smtClean="0">
                          <a:solidFill>
                            <a:schemeClr val="tx1"/>
                          </a:solidFill>
                          <a:latin typeface="Times New Roman"/>
                        </a:rPr>
                        <a:t>3,99</a:t>
                      </a:r>
                      <a:endParaRPr lang="ru-RU" sz="1200" b="0" i="0" u="none" strike="noStrike" dirty="0">
                        <a:solidFill>
                          <a:schemeClr val="tx1"/>
                        </a:solidFill>
                        <a:latin typeface="Times New Roman"/>
                      </a:endParaRPr>
                    </a:p>
                  </a:txBody>
                  <a:tcPr marL="9525" marR="9525" marT="9525" marB="0"/>
                </a:tc>
              </a:tr>
              <a:tr h="248526">
                <a:tc gridSpan="4">
                  <a:txBody>
                    <a:bodyPr/>
                    <a:lstStyle/>
                    <a:p>
                      <a:pPr algn="ctr" fontAlgn="t"/>
                      <a:r>
                        <a:rPr lang="ru-RU" sz="1400" b="1" i="0" u="none" strike="noStrike" dirty="0">
                          <a:solidFill>
                            <a:srgbClr val="000000"/>
                          </a:solidFill>
                          <a:latin typeface="Times New Roman"/>
                          <a:ea typeface="Calibri"/>
                        </a:rPr>
                        <a:t>ЗАО «</a:t>
                      </a:r>
                      <a:r>
                        <a:rPr lang="ru-RU" sz="1400" b="1" i="0" u="none" strike="noStrike" dirty="0" err="1">
                          <a:solidFill>
                            <a:srgbClr val="000000"/>
                          </a:solidFill>
                          <a:latin typeface="Times New Roman"/>
                          <a:ea typeface="Calibri"/>
                        </a:rPr>
                        <a:t>Нижневартовская</a:t>
                      </a:r>
                      <a:r>
                        <a:rPr lang="ru-RU" sz="1400" b="1" i="0" u="none" strike="noStrike" dirty="0">
                          <a:solidFill>
                            <a:srgbClr val="000000"/>
                          </a:solidFill>
                          <a:latin typeface="Times New Roman"/>
                          <a:ea typeface="Calibri"/>
                        </a:rPr>
                        <a:t> ГРЭС» </a:t>
                      </a:r>
                      <a:endParaRPr lang="ru-RU" sz="1400" b="1" i="0" u="none" strike="noStrike" dirty="0">
                        <a:solidFill>
                          <a:srgbClr val="000000"/>
                        </a:solidFill>
                        <a:latin typeface="Times New Roman"/>
                      </a:endParaRPr>
                    </a:p>
                  </a:txBody>
                  <a:tcPr marL="9525" marR="9525" marT="9525" marB="0"/>
                </a:tc>
                <a:tc hMerge="1">
                  <a:txBody>
                    <a:bodyPr/>
                    <a:lstStyle/>
                    <a:p>
                      <a:endParaRPr lang="ru-RU"/>
                    </a:p>
                  </a:txBody>
                  <a:tcPr/>
                </a:tc>
                <a:tc hMerge="1">
                  <a:txBody>
                    <a:bodyPr/>
                    <a:lstStyle/>
                    <a:p>
                      <a:endParaRPr lang="ru-RU"/>
                    </a:p>
                  </a:txBody>
                  <a:tcPr/>
                </a:tc>
                <a:tc hMerge="1">
                  <a:txBody>
                    <a:bodyPr/>
                    <a:lstStyle/>
                    <a:p>
                      <a:endParaRPr lang="ru-RU"/>
                    </a:p>
                  </a:txBody>
                  <a:tcPr/>
                </a:tc>
              </a:tr>
              <a:tr h="248526">
                <a:tc>
                  <a:txBody>
                    <a:bodyPr/>
                    <a:lstStyle/>
                    <a:p>
                      <a:pPr algn="just" fontAlgn="t"/>
                      <a:r>
                        <a:rPr lang="ru-RU" sz="1400" b="0" i="0" u="none" strike="noStrike" dirty="0">
                          <a:solidFill>
                            <a:srgbClr val="000000"/>
                          </a:solidFill>
                          <a:latin typeface="Times New Roman"/>
                          <a:ea typeface="Calibri"/>
                        </a:rPr>
                        <a:t>Тепловая энергия, Гкал. </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a:t>
                      </a:r>
                      <a:r>
                        <a:rPr lang="ru-RU" sz="1200" b="0" i="0" u="none" strike="noStrike" baseline="0" dirty="0" smtClean="0">
                          <a:solidFill>
                            <a:srgbClr val="000000"/>
                          </a:solidFill>
                          <a:latin typeface="Times New Roman"/>
                          <a:ea typeface="Calibri"/>
                        </a:rPr>
                        <a:t> 627,62</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1 692,70</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4,00</a:t>
                      </a:r>
                      <a:endParaRPr lang="ru-RU" sz="1200" b="0" i="0" u="none" strike="noStrike" dirty="0">
                        <a:solidFill>
                          <a:srgbClr val="000000"/>
                        </a:solidFill>
                        <a:latin typeface="Times New Roman"/>
                      </a:endParaRPr>
                    </a:p>
                  </a:txBody>
                  <a:tcPr marL="9525" marR="9525" marT="9525" marB="0"/>
                </a:tc>
              </a:tr>
              <a:tr h="248526">
                <a:tc gridSpan="4">
                  <a:txBody>
                    <a:bodyPr/>
                    <a:lstStyle/>
                    <a:p>
                      <a:pPr algn="ctr" fontAlgn="t"/>
                      <a:r>
                        <a:rPr lang="ru-RU" sz="1400" b="1" i="0" u="none" strike="noStrike" dirty="0">
                          <a:solidFill>
                            <a:srgbClr val="000000"/>
                          </a:solidFill>
                          <a:latin typeface="Times New Roman"/>
                          <a:ea typeface="Calibri"/>
                        </a:rPr>
                        <a:t>ОАО «</a:t>
                      </a:r>
                      <a:r>
                        <a:rPr lang="ru-RU" sz="1400" b="1" i="0" u="none" strike="noStrike" dirty="0" err="1">
                          <a:solidFill>
                            <a:srgbClr val="000000"/>
                          </a:solidFill>
                          <a:latin typeface="Times New Roman"/>
                          <a:ea typeface="Calibri"/>
                        </a:rPr>
                        <a:t>Аганское</a:t>
                      </a:r>
                      <a:r>
                        <a:rPr lang="ru-RU" sz="1400" b="1" i="0" u="none" strike="noStrike" dirty="0">
                          <a:solidFill>
                            <a:srgbClr val="000000"/>
                          </a:solidFill>
                          <a:latin typeface="Times New Roman"/>
                          <a:ea typeface="Calibri"/>
                        </a:rPr>
                        <a:t> многопрофильное жилищно-коммунальное управление»</a:t>
                      </a:r>
                      <a:endParaRPr lang="ru-RU" sz="1400" b="1" i="0" u="none" strike="noStrike" dirty="0">
                        <a:solidFill>
                          <a:srgbClr val="000000"/>
                        </a:solidFill>
                        <a:latin typeface="Times New Roman"/>
                      </a:endParaRPr>
                    </a:p>
                  </a:txBody>
                  <a:tcPr marL="9525" marR="9525" marT="9525" marB="0"/>
                </a:tc>
                <a:tc hMerge="1">
                  <a:txBody>
                    <a:bodyPr/>
                    <a:lstStyle/>
                    <a:p>
                      <a:endParaRPr lang="ru-RU"/>
                    </a:p>
                  </a:txBody>
                  <a:tcPr/>
                </a:tc>
                <a:tc hMerge="1">
                  <a:txBody>
                    <a:bodyPr/>
                    <a:lstStyle/>
                    <a:p>
                      <a:endParaRPr lang="ru-RU"/>
                    </a:p>
                  </a:txBody>
                  <a:tcPr/>
                </a:tc>
                <a:tc hMerge="1">
                  <a:txBody>
                    <a:bodyPr/>
                    <a:lstStyle/>
                    <a:p>
                      <a:endParaRPr lang="ru-RU"/>
                    </a:p>
                  </a:txBody>
                  <a:tcPr/>
                </a:tc>
              </a:tr>
              <a:tr h="248526">
                <a:tc>
                  <a:txBody>
                    <a:bodyPr/>
                    <a:lstStyle/>
                    <a:p>
                      <a:pPr algn="l" fontAlgn="t"/>
                      <a:r>
                        <a:rPr lang="ru-RU" sz="1400" b="0" i="0" u="none" strike="noStrike" dirty="0">
                          <a:solidFill>
                            <a:srgbClr val="000000"/>
                          </a:solidFill>
                          <a:latin typeface="Times New Roman"/>
                          <a:ea typeface="Calibri"/>
                        </a:rPr>
                        <a:t>Питьевая вода, м3 </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70,68</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73,22</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3,59</a:t>
                      </a:r>
                      <a:endParaRPr lang="ru-RU" sz="1200" b="0" i="0" u="none" strike="noStrike" dirty="0">
                        <a:solidFill>
                          <a:srgbClr val="000000"/>
                        </a:solidFill>
                        <a:latin typeface="Times New Roman"/>
                      </a:endParaRPr>
                    </a:p>
                  </a:txBody>
                  <a:tcPr marL="9525" marR="9525" marT="9525" marB="0"/>
                </a:tc>
              </a:tr>
              <a:tr h="248526">
                <a:tc>
                  <a:txBody>
                    <a:bodyPr/>
                    <a:lstStyle/>
                    <a:p>
                      <a:pPr algn="l" fontAlgn="t"/>
                      <a:r>
                        <a:rPr lang="ru-RU" sz="1400" b="0" i="0" u="none" strike="noStrike" dirty="0">
                          <a:solidFill>
                            <a:srgbClr val="000000"/>
                          </a:solidFill>
                          <a:latin typeface="Times New Roman"/>
                          <a:ea typeface="Calibri"/>
                        </a:rPr>
                        <a:t>Водоотведение, м3 </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80,70</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81,33</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0,78</a:t>
                      </a:r>
                      <a:endParaRPr lang="ru-RU" sz="1200" b="0" i="0" u="none" strike="noStrike" dirty="0">
                        <a:solidFill>
                          <a:srgbClr val="000000"/>
                        </a:solidFill>
                        <a:latin typeface="Times New Roman"/>
                      </a:endParaRPr>
                    </a:p>
                  </a:txBody>
                  <a:tcPr marL="9525" marR="9525" marT="9525" marB="0"/>
                </a:tc>
              </a:tr>
              <a:tr h="248526">
                <a:tc>
                  <a:txBody>
                    <a:bodyPr/>
                    <a:lstStyle/>
                    <a:p>
                      <a:pPr algn="l" fontAlgn="t"/>
                      <a:r>
                        <a:rPr lang="ru-RU" sz="1400" b="0" i="0" u="none" strike="noStrike" dirty="0" smtClean="0">
                          <a:solidFill>
                            <a:srgbClr val="000000"/>
                          </a:solidFill>
                          <a:latin typeface="Times New Roman"/>
                        </a:rPr>
                        <a:t>Утилизация, обезвреживание</a:t>
                      </a:r>
                      <a:r>
                        <a:rPr lang="ru-RU" sz="1400" b="0" i="0" u="none" strike="noStrike" baseline="0" dirty="0" smtClean="0">
                          <a:solidFill>
                            <a:srgbClr val="000000"/>
                          </a:solidFill>
                          <a:latin typeface="Times New Roman"/>
                        </a:rPr>
                        <a:t> и захоронение ТБО</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a:solidFill>
                            <a:srgbClr val="000000"/>
                          </a:solidFill>
                          <a:latin typeface="Times New Roman"/>
                          <a:ea typeface="Calibri"/>
                        </a:rPr>
                        <a:t> </a:t>
                      </a:r>
                      <a:r>
                        <a:rPr lang="ru-RU" sz="1200" b="0" i="0" u="none" strike="noStrike" dirty="0" smtClean="0">
                          <a:solidFill>
                            <a:srgbClr val="000000"/>
                          </a:solidFill>
                          <a:latin typeface="Times New Roman"/>
                          <a:ea typeface="Calibri"/>
                        </a:rPr>
                        <a:t>242,97</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254,63</a:t>
                      </a:r>
                      <a:r>
                        <a:rPr lang="ru-RU" sz="1200" b="0" i="0" u="none" strike="noStrike" dirty="0">
                          <a:solidFill>
                            <a:srgbClr val="000000"/>
                          </a:solidFill>
                          <a:latin typeface="Times New Roman"/>
                          <a:ea typeface="Calibri"/>
                        </a:rPr>
                        <a:t> </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4,80</a:t>
                      </a:r>
                      <a:endParaRPr lang="ru-RU" sz="1200" b="0" i="0" u="none" strike="noStrike" dirty="0">
                        <a:solidFill>
                          <a:srgbClr val="000000"/>
                        </a:solidFill>
                        <a:latin typeface="Times New Roman"/>
                      </a:endParaRPr>
                    </a:p>
                  </a:txBody>
                  <a:tcPr marL="9525" marR="9525" marT="9525" marB="0"/>
                </a:tc>
              </a:tr>
              <a:tr h="27509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u-RU" sz="1400" b="0" i="0" u="none" strike="noStrike" dirty="0" smtClean="0">
                          <a:solidFill>
                            <a:srgbClr val="000000"/>
                          </a:solidFill>
                          <a:latin typeface="Times New Roman"/>
                          <a:ea typeface="Calibri"/>
                        </a:rPr>
                        <a:t> Тепловая энергия </a:t>
                      </a:r>
                      <a:r>
                        <a:rPr lang="ru-RU" sz="1400" b="0" i="0" u="none" strike="noStrike" dirty="0" err="1" smtClean="0">
                          <a:solidFill>
                            <a:srgbClr val="000000"/>
                          </a:solidFill>
                          <a:latin typeface="Times New Roman"/>
                          <a:ea typeface="Calibri"/>
                        </a:rPr>
                        <a:t>пгт</a:t>
                      </a:r>
                      <a:r>
                        <a:rPr lang="ru-RU" sz="1400" b="0" i="0" u="none" strike="noStrike" dirty="0">
                          <a:solidFill>
                            <a:srgbClr val="000000"/>
                          </a:solidFill>
                          <a:latin typeface="Times New Roman"/>
                          <a:ea typeface="Calibri"/>
                        </a:rPr>
                        <a:t>. </a:t>
                      </a:r>
                      <a:r>
                        <a:rPr lang="ru-RU" sz="1400" b="0" i="0" u="none" strike="noStrike" dirty="0" smtClean="0">
                          <a:solidFill>
                            <a:srgbClr val="000000"/>
                          </a:solidFill>
                          <a:latin typeface="Times New Roman"/>
                          <a:ea typeface="Calibri"/>
                        </a:rPr>
                        <a:t>Новоаганск, Гкал</a:t>
                      </a:r>
                      <a:endParaRPr lang="ru-RU" sz="1400" b="0" i="0" u="none" strike="noStrike" dirty="0" smtClean="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a:t>
                      </a:r>
                      <a:r>
                        <a:rPr lang="ru-RU" sz="1200" b="0" i="0" u="none" strike="noStrike" baseline="0" dirty="0" smtClean="0">
                          <a:solidFill>
                            <a:srgbClr val="000000"/>
                          </a:solidFill>
                          <a:latin typeface="Times New Roman"/>
                          <a:ea typeface="Calibri"/>
                        </a:rPr>
                        <a:t> 608,73</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1 673,05</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4,00</a:t>
                      </a:r>
                      <a:endParaRPr lang="ru-RU" sz="1200" b="0" i="0" u="none" strike="noStrike" dirty="0">
                        <a:solidFill>
                          <a:srgbClr val="000000"/>
                        </a:solidFill>
                        <a:latin typeface="Times New Roman"/>
                      </a:endParaRPr>
                    </a:p>
                  </a:txBody>
                  <a:tcPr marL="9525" marR="9525" marT="9525" marB="0"/>
                </a:tc>
              </a:tr>
              <a:tr h="248526">
                <a:tc>
                  <a:txBody>
                    <a:bodyPr/>
                    <a:lstStyle/>
                    <a:p>
                      <a:pPr algn="l" fontAlgn="t"/>
                      <a:r>
                        <a:rPr lang="ru-RU" sz="1400" b="0" i="0" u="none" strike="noStrike" dirty="0" smtClean="0">
                          <a:solidFill>
                            <a:srgbClr val="000000"/>
                          </a:solidFill>
                          <a:latin typeface="Times New Roman"/>
                          <a:ea typeface="Calibri"/>
                        </a:rPr>
                        <a:t>Тепловая энергия с</a:t>
                      </a:r>
                      <a:r>
                        <a:rPr lang="ru-RU" sz="1400" b="0" i="0" u="none" strike="noStrike" dirty="0">
                          <a:solidFill>
                            <a:srgbClr val="000000"/>
                          </a:solidFill>
                          <a:latin typeface="Times New Roman"/>
                          <a:ea typeface="Calibri"/>
                        </a:rPr>
                        <a:t>. </a:t>
                      </a:r>
                      <a:r>
                        <a:rPr lang="ru-RU" sz="1400" b="0" i="0" u="none" strike="noStrike" dirty="0" smtClean="0">
                          <a:solidFill>
                            <a:srgbClr val="000000"/>
                          </a:solidFill>
                          <a:latin typeface="Times New Roman"/>
                          <a:ea typeface="Calibri"/>
                        </a:rPr>
                        <a:t>Варьеган, Гкал</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2 962,01</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3</a:t>
                      </a:r>
                      <a:r>
                        <a:rPr lang="ru-RU" sz="1200" b="0" i="0" u="none" strike="noStrike" baseline="0" dirty="0" smtClean="0">
                          <a:solidFill>
                            <a:srgbClr val="000000"/>
                          </a:solidFill>
                          <a:latin typeface="Times New Roman"/>
                        </a:rPr>
                        <a:t> 080,47</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4,00</a:t>
                      </a:r>
                      <a:endParaRPr lang="ru-RU" sz="1200" b="0" i="0" u="none" strike="noStrike" dirty="0">
                        <a:solidFill>
                          <a:srgbClr val="000000"/>
                        </a:solidFill>
                        <a:latin typeface="Times New Roman"/>
                      </a:endParaRPr>
                    </a:p>
                  </a:txBody>
                  <a:tcPr marL="9525" marR="9525" marT="9525" marB="0"/>
                </a:tc>
              </a:tr>
              <a:tr h="248526">
                <a:tc gridSpan="4">
                  <a:txBody>
                    <a:bodyPr/>
                    <a:lstStyle/>
                    <a:p>
                      <a:pPr algn="ctr" fontAlgn="t"/>
                      <a:r>
                        <a:rPr lang="ru-RU" sz="1400" b="1" i="0" u="none" strike="noStrike" dirty="0">
                          <a:solidFill>
                            <a:srgbClr val="000000"/>
                          </a:solidFill>
                          <a:latin typeface="Times New Roman"/>
                          <a:ea typeface="Calibri"/>
                        </a:rPr>
                        <a:t>МУП «Сельское жилищно-коммунальное хозяйство»</a:t>
                      </a:r>
                      <a:endParaRPr lang="ru-RU" sz="1400" b="1" i="0" u="none" strike="noStrike" dirty="0">
                        <a:solidFill>
                          <a:srgbClr val="000000"/>
                        </a:solidFill>
                        <a:latin typeface="Times New Roman"/>
                      </a:endParaRPr>
                    </a:p>
                  </a:txBody>
                  <a:tcPr marL="9525" marR="9525" marT="9525" marB="0"/>
                </a:tc>
                <a:tc hMerge="1">
                  <a:txBody>
                    <a:bodyPr/>
                    <a:lstStyle/>
                    <a:p>
                      <a:endParaRPr lang="ru-RU"/>
                    </a:p>
                  </a:txBody>
                  <a:tcPr/>
                </a:tc>
                <a:tc hMerge="1">
                  <a:txBody>
                    <a:bodyPr/>
                    <a:lstStyle/>
                    <a:p>
                      <a:endParaRPr lang="ru-RU"/>
                    </a:p>
                  </a:txBody>
                  <a:tcPr/>
                </a:tc>
                <a:tc hMerge="1">
                  <a:txBody>
                    <a:bodyPr/>
                    <a:lstStyle/>
                    <a:p>
                      <a:endParaRPr lang="ru-RU"/>
                    </a:p>
                  </a:txBody>
                  <a:tcPr/>
                </a:tc>
              </a:tr>
              <a:tr h="248526">
                <a:tc>
                  <a:txBody>
                    <a:bodyPr/>
                    <a:lstStyle/>
                    <a:p>
                      <a:pPr algn="l" fontAlgn="t"/>
                      <a:r>
                        <a:rPr lang="ru-RU" sz="1400" b="0" i="0" u="none" strike="noStrike">
                          <a:solidFill>
                            <a:srgbClr val="000000"/>
                          </a:solidFill>
                          <a:latin typeface="Times New Roman"/>
                          <a:ea typeface="Calibri"/>
                        </a:rPr>
                        <a:t>Питьевая вода, м3 </a:t>
                      </a:r>
                      <a:endParaRPr lang="ru-RU" sz="1400" b="0" i="0" u="none" strike="noStrike">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148,95</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154,88</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3,98</a:t>
                      </a:r>
                      <a:endParaRPr lang="ru-RU" sz="1200" b="0" i="0" u="none" strike="noStrike" dirty="0">
                        <a:solidFill>
                          <a:srgbClr val="000000"/>
                        </a:solidFill>
                        <a:latin typeface="Times New Roman"/>
                      </a:endParaRPr>
                    </a:p>
                  </a:txBody>
                  <a:tcPr marL="9525" marR="9525" marT="9525" marB="0"/>
                </a:tc>
              </a:tr>
              <a:tr h="248526">
                <a:tc>
                  <a:txBody>
                    <a:bodyPr/>
                    <a:lstStyle/>
                    <a:p>
                      <a:pPr algn="l" fontAlgn="t"/>
                      <a:r>
                        <a:rPr lang="ru-RU" sz="1400" b="0" i="0" u="none" strike="noStrike" dirty="0">
                          <a:solidFill>
                            <a:srgbClr val="000000"/>
                          </a:solidFill>
                          <a:latin typeface="Times New Roman"/>
                          <a:ea typeface="Calibri"/>
                        </a:rPr>
                        <a:t>Тепловая энергия, </a:t>
                      </a:r>
                      <a:r>
                        <a:rPr lang="ru-RU" sz="1400" b="0" i="0" u="none" strike="noStrike" dirty="0" smtClean="0">
                          <a:solidFill>
                            <a:srgbClr val="000000"/>
                          </a:solidFill>
                          <a:latin typeface="Times New Roman"/>
                          <a:ea typeface="Calibri"/>
                        </a:rPr>
                        <a:t>Гкал</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2</a:t>
                      </a:r>
                      <a:r>
                        <a:rPr lang="ru-RU" sz="1200" b="0" i="0" u="none" strike="noStrike" baseline="0" dirty="0" smtClean="0">
                          <a:solidFill>
                            <a:srgbClr val="000000"/>
                          </a:solidFill>
                          <a:latin typeface="Times New Roman"/>
                          <a:ea typeface="Calibri"/>
                        </a:rPr>
                        <a:t> 933,42</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3</a:t>
                      </a:r>
                      <a:r>
                        <a:rPr lang="ru-RU" sz="1200" b="0" i="0" u="none" strike="noStrike" baseline="0" dirty="0" smtClean="0">
                          <a:solidFill>
                            <a:srgbClr val="000000"/>
                          </a:solidFill>
                          <a:latin typeface="Times New Roman"/>
                          <a:ea typeface="Calibri"/>
                        </a:rPr>
                        <a:t> 050,75</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4,00</a:t>
                      </a:r>
                      <a:endParaRPr lang="ru-RU" sz="1200" b="0" i="0" u="none" strike="noStrike" dirty="0">
                        <a:solidFill>
                          <a:srgbClr val="000000"/>
                        </a:solidFill>
                        <a:latin typeface="Times New Roman"/>
                      </a:endParaRPr>
                    </a:p>
                  </a:txBody>
                  <a:tcPr marL="9525" marR="9525" marT="9525" marB="0"/>
                </a:tc>
              </a:tr>
              <a:tr h="248526">
                <a:tc>
                  <a:txBody>
                    <a:bodyPr/>
                    <a:lstStyle/>
                    <a:p>
                      <a:pPr algn="l" fontAlgn="t"/>
                      <a:r>
                        <a:rPr lang="ru-RU" sz="1400" b="0" i="0" u="none" strike="noStrike" dirty="0">
                          <a:solidFill>
                            <a:srgbClr val="000000"/>
                          </a:solidFill>
                          <a:latin typeface="Times New Roman"/>
                          <a:ea typeface="Calibri"/>
                        </a:rPr>
                        <a:t>Водоотведение, м3 </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165,79</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172,07</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3,79</a:t>
                      </a:r>
                      <a:endParaRPr lang="ru-RU" sz="1200" b="0" i="0" u="none" strike="noStrike" dirty="0">
                        <a:solidFill>
                          <a:srgbClr val="000000"/>
                        </a:solidFill>
                        <a:latin typeface="Times New Roman"/>
                      </a:endParaRPr>
                    </a:p>
                  </a:txBody>
                  <a:tcPr marL="9525" marR="9525" marT="9525" marB="0"/>
                </a:tc>
              </a:tr>
              <a:tr h="486431">
                <a:tc>
                  <a:txBody>
                    <a:bodyPr/>
                    <a:lstStyle/>
                    <a:p>
                      <a:pPr algn="l" fontAlgn="t"/>
                      <a:r>
                        <a:rPr lang="ru-RU" sz="1400" b="0" i="0" u="none" strike="noStrike" dirty="0">
                          <a:solidFill>
                            <a:srgbClr val="000000"/>
                          </a:solidFill>
                          <a:latin typeface="Times New Roman"/>
                        </a:rPr>
                        <a:t>Утилизация, обезвреживание и захоронение твердых бытовых отходов, м3:</a:t>
                      </a:r>
                    </a:p>
                  </a:txBody>
                  <a:tcPr marL="9525" marR="9525" marT="9525" marB="0"/>
                </a:tc>
                <a:tc>
                  <a:txBody>
                    <a:bodyPr/>
                    <a:lstStyle/>
                    <a:p>
                      <a:pPr algn="ctr" fontAlgn="t"/>
                      <a:r>
                        <a:rPr lang="ru-RU" sz="1200" b="0" i="0" u="none" strike="noStrike" dirty="0">
                          <a:solidFill>
                            <a:srgbClr val="000000"/>
                          </a:solidFill>
                          <a:latin typeface="Times New Roman"/>
                          <a:ea typeface="Calibri"/>
                        </a:rPr>
                        <a:t> </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a:solidFill>
                            <a:srgbClr val="000000"/>
                          </a:solidFill>
                          <a:latin typeface="Times New Roman"/>
                          <a:ea typeface="Calibri"/>
                        </a:rPr>
                        <a:t> </a:t>
                      </a:r>
                      <a:endParaRPr lang="ru-RU" sz="1200" b="0" i="0" u="none" strike="noStrike" dirty="0">
                        <a:solidFill>
                          <a:srgbClr val="000000"/>
                        </a:solidFill>
                        <a:latin typeface="Times New Roman"/>
                      </a:endParaRPr>
                    </a:p>
                  </a:txBody>
                  <a:tcPr marL="9525" marR="9525" marT="9525" marB="0"/>
                </a:tc>
                <a:tc>
                  <a:txBody>
                    <a:bodyPr/>
                    <a:lstStyle/>
                    <a:p>
                      <a:pPr algn="ctr" fontAlgn="t"/>
                      <a:endParaRPr lang="ru-RU" sz="1200" b="0" i="0" u="none" strike="noStrike" dirty="0">
                        <a:solidFill>
                          <a:srgbClr val="000000"/>
                        </a:solidFill>
                        <a:latin typeface="Times New Roman"/>
                      </a:endParaRPr>
                    </a:p>
                  </a:txBody>
                  <a:tcPr marL="9525" marR="9525" marT="9525" marB="0"/>
                </a:tc>
              </a:tr>
              <a:tr h="256080">
                <a:tc>
                  <a:txBody>
                    <a:bodyPr/>
                    <a:lstStyle/>
                    <a:p>
                      <a:pPr algn="just" fontAlgn="t"/>
                      <a:r>
                        <a:rPr lang="ru-RU" sz="1400" b="0" i="0" u="none" strike="noStrike">
                          <a:solidFill>
                            <a:srgbClr val="000000"/>
                          </a:solidFill>
                          <a:latin typeface="Times New Roman"/>
                          <a:ea typeface="Calibri"/>
                        </a:rPr>
                        <a:t>- с учетом платы за негативное воздействие на окружающую среду</a:t>
                      </a:r>
                      <a:endParaRPr lang="ru-RU" sz="1400" b="0" i="0" u="none" strike="noStrike">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593,58</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632,72</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6,59</a:t>
                      </a:r>
                      <a:endParaRPr lang="ru-RU" sz="1200" b="0" i="0" u="none" strike="noStrike" dirty="0">
                        <a:solidFill>
                          <a:srgbClr val="000000"/>
                        </a:solidFill>
                        <a:latin typeface="Times New Roman"/>
                      </a:endParaRPr>
                    </a:p>
                  </a:txBody>
                  <a:tcPr marL="9525" marR="9525" marT="9525" marB="0"/>
                </a:tc>
              </a:tr>
              <a:tr h="271808">
                <a:tc>
                  <a:txBody>
                    <a:bodyPr/>
                    <a:lstStyle/>
                    <a:p>
                      <a:pPr algn="just" fontAlgn="t"/>
                      <a:r>
                        <a:rPr lang="ru-RU" sz="1400" b="0" i="0" u="none" strike="noStrike" dirty="0">
                          <a:solidFill>
                            <a:srgbClr val="000000"/>
                          </a:solidFill>
                          <a:latin typeface="Times New Roman"/>
                          <a:ea typeface="Calibri"/>
                        </a:rPr>
                        <a:t>- без учета платы за негативное воздействие на окружающую среду</a:t>
                      </a:r>
                      <a:endParaRPr lang="ru-RU" sz="14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526,08</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ea typeface="Calibri"/>
                        </a:rPr>
                        <a:t>560,68</a:t>
                      </a:r>
                      <a:endParaRPr lang="ru-RU" sz="1200" b="0" i="0" u="none" strike="noStrike" dirty="0">
                        <a:solidFill>
                          <a:srgbClr val="000000"/>
                        </a:solidFill>
                        <a:latin typeface="Times New Roman"/>
                      </a:endParaRPr>
                    </a:p>
                  </a:txBody>
                  <a:tcPr marL="9525" marR="9525" marT="9525" marB="0"/>
                </a:tc>
                <a:tc>
                  <a:txBody>
                    <a:bodyPr/>
                    <a:lstStyle/>
                    <a:p>
                      <a:pPr algn="ctr" fontAlgn="t"/>
                      <a:r>
                        <a:rPr lang="ru-RU" sz="1200" b="0" i="0" u="none" strike="noStrike" dirty="0" smtClean="0">
                          <a:solidFill>
                            <a:srgbClr val="000000"/>
                          </a:solidFill>
                          <a:latin typeface="Times New Roman"/>
                        </a:rPr>
                        <a:t>6,58</a:t>
                      </a:r>
                      <a:endParaRPr lang="ru-RU" sz="1200" b="0" i="0" u="none" strike="noStrike" dirty="0">
                        <a:solidFill>
                          <a:srgbClr val="000000"/>
                        </a:solidFill>
                        <a:latin typeface="Times New Roman"/>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4"/>
          <p:cNvSpPr/>
          <p:nvPr/>
        </p:nvSpPr>
        <p:spPr>
          <a:xfrm>
            <a:off x="2210316" y="1091501"/>
            <a:ext cx="6433649" cy="46749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ru-RU" sz="1400" b="1" kern="1200" dirty="0" smtClean="0">
              <a:solidFill>
                <a:schemeClr val="tx1"/>
              </a:solidFill>
            </a:endParaRPr>
          </a:p>
        </p:txBody>
      </p:sp>
      <p:sp>
        <p:nvSpPr>
          <p:cNvPr id="7" name="Скругленный прямоугольник 6"/>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5</a:t>
            </a:r>
            <a:endParaRPr lang="ru-RU" dirty="0">
              <a:solidFill>
                <a:schemeClr val="tx1"/>
              </a:solidFill>
              <a:latin typeface="Monotype Corsiva" pitchFamily="66" charset="0"/>
            </a:endParaRPr>
          </a:p>
        </p:txBody>
      </p:sp>
      <p:sp>
        <p:nvSpPr>
          <p:cNvPr id="10" name="Скругленный прямоугольник 4"/>
          <p:cNvSpPr/>
          <p:nvPr/>
        </p:nvSpPr>
        <p:spPr>
          <a:xfrm>
            <a:off x="1177463" y="1435876"/>
            <a:ext cx="6597923" cy="1676824"/>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endParaRPr lang="ru-RU" sz="1600" b="1" kern="1200" dirty="0" smtClean="0">
              <a:solidFill>
                <a:schemeClr val="tx1"/>
              </a:solidFill>
              <a:latin typeface="Times New Roman" pitchFamily="18" charset="0"/>
              <a:cs typeface="Times New Roman" pitchFamily="18" charset="0"/>
            </a:endParaRPr>
          </a:p>
        </p:txBody>
      </p:sp>
      <p:sp>
        <p:nvSpPr>
          <p:cNvPr id="11" name="Прямоугольник 10"/>
          <p:cNvSpPr/>
          <p:nvPr/>
        </p:nvSpPr>
        <p:spPr>
          <a:xfrm>
            <a:off x="285720" y="285728"/>
            <a:ext cx="8678768" cy="625863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wrap="square">
            <a:spAutoFit/>
          </a:bodyPr>
          <a:lstStyle/>
          <a:p>
            <a:pPr marL="171450" lvl="1" indent="-171450" algn="ctr" defTabSz="711200">
              <a:lnSpc>
                <a:spcPct val="90000"/>
              </a:lnSpc>
              <a:spcBef>
                <a:spcPct val="0"/>
              </a:spcBef>
              <a:spcAft>
                <a:spcPct val="15000"/>
              </a:spcAft>
            </a:pPr>
            <a:r>
              <a:rPr lang="ru-RU" b="1" dirty="0" smtClean="0">
                <a:latin typeface="Arial Black" pitchFamily="34" charset="0"/>
                <a:cs typeface="Times New Roman" pitchFamily="18" charset="0"/>
              </a:rPr>
              <a:t>Постановления администрации Нижневартовского района </a:t>
            </a:r>
          </a:p>
          <a:p>
            <a:pPr marL="171450" lvl="1" indent="-171450" algn="ctr" defTabSz="711200">
              <a:lnSpc>
                <a:spcPct val="90000"/>
              </a:lnSpc>
              <a:spcBef>
                <a:spcPct val="0"/>
              </a:spcBef>
              <a:spcAft>
                <a:spcPct val="15000"/>
              </a:spcAft>
            </a:pPr>
            <a:r>
              <a:rPr lang="ru-RU" b="1" dirty="0" smtClean="0">
                <a:latin typeface="Arial Black" pitchFamily="34" charset="0"/>
                <a:cs typeface="Times New Roman" pitchFamily="18" charset="0"/>
              </a:rPr>
              <a:t>об установлении тарифов</a:t>
            </a:r>
          </a:p>
          <a:p>
            <a:pPr marL="171450" lvl="1" indent="-171450" algn="ctr" defTabSz="711200">
              <a:lnSpc>
                <a:spcPct val="90000"/>
              </a:lnSpc>
              <a:spcBef>
                <a:spcPct val="0"/>
              </a:spcBef>
              <a:spcAft>
                <a:spcPct val="15000"/>
              </a:spcAft>
            </a:pPr>
            <a:endParaRPr lang="ru-RU" b="1" dirty="0" smtClean="0">
              <a:latin typeface="Times New Roman" pitchFamily="18" charset="0"/>
              <a:cs typeface="Times New Roman" pitchFamily="18" charset="0"/>
            </a:endParaRPr>
          </a:p>
          <a:p>
            <a:pPr marL="171450" lvl="1" indent="-171450" algn="just" defTabSz="711200">
              <a:spcBef>
                <a:spcPct val="0"/>
              </a:spcBef>
              <a:spcAft>
                <a:spcPts val="600"/>
              </a:spcAft>
              <a:buFontTx/>
              <a:buChar char="-"/>
            </a:pPr>
            <a:r>
              <a:rPr lang="ru-RU" dirty="0" smtClean="0">
                <a:latin typeface="Times New Roman" pitchFamily="18" charset="0"/>
                <a:cs typeface="Times New Roman" pitchFamily="18" charset="0"/>
              </a:rPr>
              <a:t>от 22.12.2016 № 3015 «Об установлении стоимости подвоза питьевой воды, потребляемой населением сельских поселений Вата, Зайцева Речка, Покур, села Большетархово городского поселения Излучинск, села Былино, деревни Пасол, деревни Соснина» </a:t>
            </a:r>
          </a:p>
          <a:p>
            <a:pPr marL="171450" lvl="1" indent="-171450" algn="just" defTabSz="711200">
              <a:spcBef>
                <a:spcPct val="0"/>
              </a:spcBef>
              <a:spcAft>
                <a:spcPts val="600"/>
              </a:spcAft>
              <a:buFontTx/>
              <a:buChar char="-"/>
            </a:pPr>
            <a:r>
              <a:rPr lang="ru-RU" dirty="0" smtClean="0">
                <a:latin typeface="Times New Roman" pitchFamily="18" charset="0"/>
                <a:cs typeface="Times New Roman" pitchFamily="18" charset="0"/>
              </a:rPr>
              <a:t>от 22.12.2016 № 3019 «Об установлении стоимости услуг по водоотведению для населения сельского поселения Ваховск, проживающего в жилых домах с центральной канализацией»</a:t>
            </a:r>
          </a:p>
          <a:p>
            <a:pPr marL="171450" lvl="1" indent="-171450" algn="just" defTabSz="711200">
              <a:spcBef>
                <a:spcPct val="0"/>
              </a:spcBef>
              <a:spcAft>
                <a:spcPts val="600"/>
              </a:spcAft>
              <a:buFontTx/>
              <a:buChar char="-"/>
            </a:pPr>
            <a:r>
              <a:rPr lang="ru-RU" dirty="0" smtClean="0">
                <a:latin typeface="Times New Roman" pitchFamily="18" charset="0"/>
                <a:cs typeface="Times New Roman" pitchFamily="18" charset="0"/>
              </a:rPr>
              <a:t>от 22.12.2016 № 3016 «Об установлении стоимости тепловой энергии, потребляемой населением сельских поселений Аган, Ваховск, Зайцева Речка, Ларьяк, Покур, села Большетархово городского поселения Излучинск, села Варьеган городского поселения Новоаганск, деревни Вампугол для нужд отопления»</a:t>
            </a:r>
          </a:p>
          <a:p>
            <a:pPr marL="171450" lvl="1" indent="-171450" algn="just" defTabSz="711200">
              <a:spcBef>
                <a:spcPct val="0"/>
              </a:spcBef>
              <a:spcAft>
                <a:spcPts val="600"/>
              </a:spcAft>
              <a:buFontTx/>
              <a:buChar char="-"/>
            </a:pPr>
            <a:r>
              <a:rPr lang="ru-RU" dirty="0" smtClean="0">
                <a:latin typeface="Times New Roman" pitchFamily="18" charset="0"/>
                <a:cs typeface="Times New Roman" pitchFamily="18" charset="0"/>
              </a:rPr>
              <a:t>от 22.12.2016 № 3018 «Об установлении стоимости питьевой воды, потребляемой населением сельских поселений района, села Большетархово городского поселения Излучинск, деревни Вампугол»</a:t>
            </a:r>
          </a:p>
          <a:p>
            <a:pPr marL="171450" lvl="1" indent="-171450" algn="just" defTabSz="711200">
              <a:spcBef>
                <a:spcPct val="0"/>
              </a:spcBef>
              <a:spcAft>
                <a:spcPts val="600"/>
              </a:spcAft>
            </a:pPr>
            <a:r>
              <a:rPr lang="ru-RU" dirty="0" smtClean="0">
                <a:latin typeface="Times New Roman" pitchFamily="18" charset="0"/>
                <a:cs typeface="Times New Roman" pitchFamily="18" charset="0"/>
              </a:rPr>
              <a:t>- от 22.12.2016 № 3017 Об установлении стоимости услуги по утилизации, обезвреживанию и захоронению твердых бытовых отходов для населения сельских поселений Ларьяк, Ваховск, Зайцева Речка, Покур, села Большетархово городского поселения Излучинск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extLst>
              <p:ext uri="{D42A27DB-BD31-4B8C-83A1-F6EECF244321}">
                <p14:modId xmlns:p14="http://schemas.microsoft.com/office/powerpoint/2010/main" xmlns="" val="1358620346"/>
              </p:ext>
            </p:extLst>
          </p:nvPr>
        </p:nvGraphicFramePr>
        <p:xfrm>
          <a:off x="35496" y="836712"/>
          <a:ext cx="9000999" cy="5906262"/>
        </p:xfrm>
        <a:graphic>
          <a:graphicData uri="http://schemas.openxmlformats.org/drawingml/2006/table">
            <a:tbl>
              <a:tblPr firstRow="1" bandRow="1">
                <a:tableStyleId>{5C22544A-7EE6-4342-B048-85BDC9FD1C3A}</a:tableStyleId>
              </a:tblPr>
              <a:tblGrid>
                <a:gridCol w="1893298"/>
                <a:gridCol w="1143008"/>
                <a:gridCol w="1285884"/>
                <a:gridCol w="1285884"/>
                <a:gridCol w="1285884"/>
                <a:gridCol w="2107041"/>
              </a:tblGrid>
              <a:tr h="829742">
                <a:tc>
                  <a:txBody>
                    <a:bodyPr/>
                    <a:lstStyle/>
                    <a:p>
                      <a:pPr algn="ctr">
                        <a:lnSpc>
                          <a:spcPct val="115000"/>
                        </a:lnSpc>
                        <a:spcAft>
                          <a:spcPts val="0"/>
                        </a:spcAft>
                      </a:pPr>
                      <a:r>
                        <a:rPr lang="ru-RU" sz="1600" dirty="0">
                          <a:solidFill>
                            <a:schemeClr val="tx1"/>
                          </a:solidFill>
                          <a:latin typeface="Times New Roman"/>
                          <a:ea typeface="Calibri"/>
                          <a:cs typeface="Times New Roman"/>
                        </a:rPr>
                        <a:t>Наименование услуг</a:t>
                      </a:r>
                      <a:endParaRPr lang="ru-RU" sz="1600" dirty="0">
                        <a:solidFill>
                          <a:schemeClr val="tx1"/>
                        </a:solidFill>
                        <a:latin typeface="Calibri"/>
                        <a:ea typeface="Calibri"/>
                        <a:cs typeface="Times New Roman"/>
                      </a:endParaRPr>
                    </a:p>
                  </a:txBody>
                  <a:tcPr marL="68580" marR="68580" marT="0" marB="0">
                    <a:solidFill>
                      <a:schemeClr val="bg2">
                        <a:lumMod val="90000"/>
                      </a:schemeClr>
                    </a:solidFill>
                  </a:tcPr>
                </a:tc>
                <a:tc>
                  <a:txBody>
                    <a:bodyPr/>
                    <a:lstStyle/>
                    <a:p>
                      <a:pPr algn="ctr">
                        <a:lnSpc>
                          <a:spcPct val="115000"/>
                        </a:lnSpc>
                        <a:spcAft>
                          <a:spcPts val="0"/>
                        </a:spcAft>
                      </a:pPr>
                      <a:r>
                        <a:rPr lang="ru-RU" sz="1600" dirty="0" smtClean="0">
                          <a:solidFill>
                            <a:schemeClr val="tx1"/>
                          </a:solidFill>
                          <a:latin typeface="Times New Roman"/>
                          <a:ea typeface="Calibri"/>
                          <a:cs typeface="Times New Roman"/>
                        </a:rPr>
                        <a:t>Единицы</a:t>
                      </a:r>
                    </a:p>
                    <a:p>
                      <a:pPr algn="ctr">
                        <a:lnSpc>
                          <a:spcPct val="115000"/>
                        </a:lnSpc>
                        <a:spcAft>
                          <a:spcPts val="0"/>
                        </a:spcAft>
                      </a:pPr>
                      <a:r>
                        <a:rPr lang="ru-RU" sz="1600" dirty="0" smtClean="0">
                          <a:solidFill>
                            <a:schemeClr val="tx1"/>
                          </a:solidFill>
                          <a:latin typeface="Times New Roman"/>
                          <a:ea typeface="Calibri"/>
                          <a:cs typeface="Times New Roman"/>
                        </a:rPr>
                        <a:t>измерения</a:t>
                      </a:r>
                      <a:endParaRPr lang="ru-RU" sz="1600" dirty="0">
                        <a:solidFill>
                          <a:schemeClr val="tx1"/>
                        </a:solidFill>
                        <a:latin typeface="Calibri"/>
                        <a:ea typeface="Calibri"/>
                        <a:cs typeface="Times New Roman"/>
                      </a:endParaRPr>
                    </a:p>
                  </a:txBody>
                  <a:tcPr marL="68580" marR="68580" marT="0" marB="0">
                    <a:solidFill>
                      <a:schemeClr val="bg2">
                        <a:lumMod val="90000"/>
                      </a:schemeClr>
                    </a:solidFill>
                  </a:tcPr>
                </a:tc>
                <a:tc>
                  <a:txBody>
                    <a:bodyPr/>
                    <a:lstStyle/>
                    <a:p>
                      <a:pPr algn="ctr">
                        <a:lnSpc>
                          <a:spcPct val="115000"/>
                        </a:lnSpc>
                        <a:spcAft>
                          <a:spcPts val="0"/>
                        </a:spcAft>
                      </a:pPr>
                      <a:r>
                        <a:rPr lang="ru-RU" sz="1600" dirty="0">
                          <a:solidFill>
                            <a:schemeClr val="tx1"/>
                          </a:solidFill>
                          <a:latin typeface="Times New Roman"/>
                          <a:ea typeface="Calibri"/>
                          <a:cs typeface="Times New Roman"/>
                        </a:rPr>
                        <a:t>Тарифы </a:t>
                      </a:r>
                      <a:r>
                        <a:rPr lang="ru-RU" sz="1600" dirty="0" smtClean="0">
                          <a:solidFill>
                            <a:schemeClr val="tx1"/>
                          </a:solidFill>
                          <a:latin typeface="Times New Roman"/>
                          <a:ea typeface="Calibri"/>
                          <a:cs typeface="Times New Roman"/>
                        </a:rPr>
                        <a:t>      </a:t>
                      </a:r>
                    </a:p>
                    <a:p>
                      <a:pPr algn="ctr">
                        <a:lnSpc>
                          <a:spcPct val="115000"/>
                        </a:lnSpc>
                        <a:spcAft>
                          <a:spcPts val="0"/>
                        </a:spcAft>
                      </a:pPr>
                      <a:r>
                        <a:rPr lang="ru-RU" sz="1600" dirty="0" smtClean="0">
                          <a:solidFill>
                            <a:schemeClr val="tx1"/>
                          </a:solidFill>
                          <a:latin typeface="Times New Roman"/>
                          <a:ea typeface="Calibri"/>
                          <a:cs typeface="Times New Roman"/>
                        </a:rPr>
                        <a:t>с 01.01.2016, руб</a:t>
                      </a:r>
                      <a:endParaRPr lang="ru-RU" sz="1600" dirty="0">
                        <a:solidFill>
                          <a:schemeClr val="tx1"/>
                        </a:solidFill>
                        <a:latin typeface="Calibri"/>
                        <a:ea typeface="Calibri"/>
                        <a:cs typeface="Times New Roman"/>
                      </a:endParaRPr>
                    </a:p>
                  </a:txBody>
                  <a:tcPr marL="68580" marR="68580" marT="0" marB="0">
                    <a:solidFill>
                      <a:schemeClr val="bg2">
                        <a:lumMod val="90000"/>
                      </a:schemeClr>
                    </a:solidFill>
                  </a:tcPr>
                </a:tc>
                <a:tc>
                  <a:txBody>
                    <a:bodyPr/>
                    <a:lstStyle/>
                    <a:p>
                      <a:pPr algn="ctr">
                        <a:lnSpc>
                          <a:spcPct val="115000"/>
                        </a:lnSpc>
                        <a:spcAft>
                          <a:spcPts val="0"/>
                        </a:spcAft>
                      </a:pPr>
                      <a:r>
                        <a:rPr lang="ru-RU" sz="1600" dirty="0" smtClean="0">
                          <a:solidFill>
                            <a:schemeClr val="tx1"/>
                          </a:solidFill>
                          <a:latin typeface="Times New Roman"/>
                          <a:ea typeface="Calibri"/>
                          <a:cs typeface="Times New Roman"/>
                        </a:rPr>
                        <a:t>Тарифы</a:t>
                      </a:r>
                    </a:p>
                    <a:p>
                      <a:pPr algn="ctr">
                        <a:lnSpc>
                          <a:spcPct val="115000"/>
                        </a:lnSpc>
                        <a:spcAft>
                          <a:spcPts val="0"/>
                        </a:spcAft>
                      </a:pPr>
                      <a:r>
                        <a:rPr lang="ru-RU" sz="1600" dirty="0" smtClean="0">
                          <a:solidFill>
                            <a:schemeClr val="tx1"/>
                          </a:solidFill>
                          <a:latin typeface="Times New Roman"/>
                          <a:ea typeface="Calibri"/>
                          <a:cs typeface="Times New Roman"/>
                        </a:rPr>
                        <a:t>с 01.07.2016, руб</a:t>
                      </a:r>
                      <a:endParaRPr lang="ru-RU" sz="1600" dirty="0">
                        <a:solidFill>
                          <a:schemeClr val="tx1"/>
                        </a:solidFill>
                        <a:latin typeface="Calibri"/>
                        <a:ea typeface="Calibri"/>
                        <a:cs typeface="Times New Roman"/>
                      </a:endParaRPr>
                    </a:p>
                  </a:txBody>
                  <a:tcPr marL="68580" marR="68580" marT="0" marB="0">
                    <a:solidFill>
                      <a:schemeClr val="bg2">
                        <a:lumMod val="90000"/>
                      </a:schemeClr>
                    </a:solidFill>
                  </a:tcPr>
                </a:tc>
                <a:tc>
                  <a:txBody>
                    <a:bodyPr/>
                    <a:lstStyle/>
                    <a:p>
                      <a:pPr algn="ctr">
                        <a:lnSpc>
                          <a:spcPct val="115000"/>
                        </a:lnSpc>
                        <a:spcAft>
                          <a:spcPts val="0"/>
                        </a:spcAft>
                      </a:pPr>
                      <a:r>
                        <a:rPr lang="ru-RU" sz="1600" dirty="0">
                          <a:solidFill>
                            <a:schemeClr val="tx1"/>
                          </a:solidFill>
                          <a:latin typeface="Times New Roman"/>
                          <a:ea typeface="Calibri"/>
                          <a:cs typeface="Times New Roman"/>
                        </a:rPr>
                        <a:t>Увеличение тарифов, </a:t>
                      </a:r>
                      <a:endParaRPr lang="ru-RU" sz="1600" dirty="0">
                        <a:solidFill>
                          <a:schemeClr val="tx1"/>
                        </a:solidFill>
                        <a:latin typeface="Calibri"/>
                        <a:ea typeface="Calibri"/>
                        <a:cs typeface="Times New Roman"/>
                      </a:endParaRPr>
                    </a:p>
                    <a:p>
                      <a:pPr algn="ctr">
                        <a:lnSpc>
                          <a:spcPct val="115000"/>
                        </a:lnSpc>
                        <a:spcAft>
                          <a:spcPts val="0"/>
                        </a:spcAft>
                      </a:pPr>
                      <a:r>
                        <a:rPr lang="ru-RU" sz="1600" dirty="0">
                          <a:solidFill>
                            <a:schemeClr val="tx1"/>
                          </a:solidFill>
                          <a:latin typeface="Times New Roman"/>
                          <a:ea typeface="Calibri"/>
                          <a:cs typeface="Times New Roman"/>
                        </a:rPr>
                        <a:t> %</a:t>
                      </a:r>
                      <a:endParaRPr lang="ru-RU" sz="1600" dirty="0">
                        <a:solidFill>
                          <a:schemeClr val="tx1"/>
                        </a:solidFill>
                        <a:latin typeface="Calibri"/>
                        <a:ea typeface="Calibri"/>
                        <a:cs typeface="Times New Roman"/>
                      </a:endParaRPr>
                    </a:p>
                  </a:txBody>
                  <a:tcPr marL="68580" marR="68580" marT="0" marB="0">
                    <a:solidFill>
                      <a:schemeClr val="bg2">
                        <a:lumMod val="90000"/>
                      </a:schemeClr>
                    </a:solidFill>
                  </a:tcPr>
                </a:tc>
                <a:tc>
                  <a:txBody>
                    <a:bodyPr/>
                    <a:lstStyle/>
                    <a:p>
                      <a:pPr algn="ctr">
                        <a:lnSpc>
                          <a:spcPct val="115000"/>
                        </a:lnSpc>
                        <a:spcAft>
                          <a:spcPts val="0"/>
                        </a:spcAft>
                      </a:pPr>
                      <a:endParaRPr lang="ru-RU" sz="1600" dirty="0" smtClean="0">
                        <a:solidFill>
                          <a:schemeClr val="tx1"/>
                        </a:solidFill>
                        <a:latin typeface="Times New Roman" pitchFamily="18" charset="0"/>
                        <a:ea typeface="Calibri"/>
                        <a:cs typeface="Times New Roman" pitchFamily="18" charset="0"/>
                      </a:endParaRPr>
                    </a:p>
                    <a:p>
                      <a:pPr algn="ctr">
                        <a:lnSpc>
                          <a:spcPct val="115000"/>
                        </a:lnSpc>
                        <a:spcAft>
                          <a:spcPts val="0"/>
                        </a:spcAft>
                      </a:pPr>
                      <a:r>
                        <a:rPr lang="ru-RU" sz="1600" dirty="0" smtClean="0">
                          <a:solidFill>
                            <a:schemeClr val="tx1"/>
                          </a:solidFill>
                          <a:latin typeface="Times New Roman" pitchFamily="18" charset="0"/>
                          <a:ea typeface="Calibri"/>
                          <a:cs typeface="Times New Roman" pitchFamily="18" charset="0"/>
                        </a:rPr>
                        <a:t>Примечание</a:t>
                      </a:r>
                      <a:endParaRPr lang="ru-RU" sz="1600" dirty="0">
                        <a:solidFill>
                          <a:schemeClr val="tx1"/>
                        </a:solidFill>
                        <a:latin typeface="Times New Roman" pitchFamily="18" charset="0"/>
                        <a:ea typeface="Calibri"/>
                        <a:cs typeface="Times New Roman" pitchFamily="18" charset="0"/>
                      </a:endParaRPr>
                    </a:p>
                  </a:txBody>
                  <a:tcPr marL="68580" marR="68580" marT="0" marB="0">
                    <a:solidFill>
                      <a:schemeClr val="bg2">
                        <a:lumMod val="90000"/>
                      </a:schemeClr>
                    </a:solidFill>
                  </a:tcPr>
                </a:tc>
              </a:tr>
              <a:tr h="519301">
                <a:tc>
                  <a:txBody>
                    <a:bodyPr/>
                    <a:lstStyle/>
                    <a:p>
                      <a:pPr algn="ctr">
                        <a:lnSpc>
                          <a:spcPct val="115000"/>
                        </a:lnSpc>
                        <a:spcAft>
                          <a:spcPts val="0"/>
                        </a:spcAft>
                      </a:pPr>
                      <a:r>
                        <a:rPr lang="ru-RU" sz="1800" b="1" dirty="0">
                          <a:latin typeface="Times New Roman" pitchFamily="18" charset="0"/>
                          <a:ea typeface="Calibri"/>
                          <a:cs typeface="Times New Roman" pitchFamily="18" charset="0"/>
                        </a:rPr>
                        <a:t>Питьевая</a:t>
                      </a:r>
                    </a:p>
                    <a:p>
                      <a:pPr algn="ctr">
                        <a:lnSpc>
                          <a:spcPct val="115000"/>
                        </a:lnSpc>
                        <a:spcAft>
                          <a:spcPts val="0"/>
                        </a:spcAft>
                      </a:pPr>
                      <a:r>
                        <a:rPr lang="ru-RU" sz="1800" b="1" dirty="0">
                          <a:latin typeface="Times New Roman" pitchFamily="18" charset="0"/>
                          <a:ea typeface="Calibri"/>
                          <a:cs typeface="Times New Roman" pitchFamily="18" charset="0"/>
                        </a:rPr>
                        <a:t> вода</a:t>
                      </a:r>
                    </a:p>
                  </a:txBody>
                  <a:tcPr marL="68580" marR="68580" marT="0" marB="0" anchor="ctr"/>
                </a:tc>
                <a:tc>
                  <a:txBody>
                    <a:bodyPr/>
                    <a:lstStyle/>
                    <a:p>
                      <a:pPr marR="76200" algn="ctr">
                        <a:lnSpc>
                          <a:spcPct val="115000"/>
                        </a:lnSpc>
                        <a:spcAft>
                          <a:spcPts val="0"/>
                        </a:spcAft>
                        <a:tabLst>
                          <a:tab pos="1091565" algn="l"/>
                        </a:tabLst>
                      </a:pPr>
                      <a:r>
                        <a:rPr lang="ru-RU" sz="1700" b="0" dirty="0">
                          <a:latin typeface="Times New Roman" pitchFamily="18" charset="0"/>
                          <a:ea typeface="Calibri"/>
                          <a:cs typeface="Times New Roman" pitchFamily="18" charset="0"/>
                        </a:rPr>
                        <a:t>руб./ м3 </a:t>
                      </a:r>
                    </a:p>
                    <a:p>
                      <a:pPr algn="ctr">
                        <a:lnSpc>
                          <a:spcPct val="115000"/>
                        </a:lnSpc>
                        <a:spcAft>
                          <a:spcPts val="0"/>
                        </a:spcAft>
                      </a:pPr>
                      <a:r>
                        <a:rPr lang="ru-RU" sz="1700" b="0" dirty="0">
                          <a:latin typeface="Times New Roman" pitchFamily="18" charset="0"/>
                          <a:ea typeface="Calibri"/>
                          <a:cs typeface="Times New Roman" pitchFamily="18" charset="0"/>
                        </a:rPr>
                        <a:t>(с НДС)</a:t>
                      </a: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83,85</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87,20</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4,00</a:t>
                      </a:r>
                      <a:endParaRPr lang="ru-RU" sz="1800" b="1" dirty="0">
                        <a:latin typeface="Times New Roman" pitchFamily="18" charset="0"/>
                        <a:ea typeface="Calibri"/>
                        <a:cs typeface="Times New Roman" pitchFamily="18" charset="0"/>
                      </a:endParaRPr>
                    </a:p>
                  </a:txBody>
                  <a:tcPr marL="68580" marR="68580" marT="0" marB="0" anchor="ctr"/>
                </a:tc>
                <a:tc rowSpan="3">
                  <a:txBody>
                    <a:bodyPr/>
                    <a:lstStyle/>
                    <a:p>
                      <a:pPr marR="76200" algn="l">
                        <a:lnSpc>
                          <a:spcPct val="115000"/>
                        </a:lnSpc>
                        <a:spcAft>
                          <a:spcPts val="0"/>
                        </a:spcAft>
                      </a:pPr>
                      <a:r>
                        <a:rPr lang="ru-RU" sz="1700" dirty="0" smtClean="0">
                          <a:latin typeface="Times New Roman" pitchFamily="18" charset="0"/>
                          <a:ea typeface="Calibri"/>
                          <a:cs typeface="Times New Roman" pitchFamily="18" charset="0"/>
                        </a:rPr>
                        <a:t>С учетом установленного Губернатором</a:t>
                      </a:r>
                      <a:r>
                        <a:rPr lang="ru-RU" sz="1700" baseline="0" dirty="0" smtClean="0">
                          <a:latin typeface="Times New Roman" pitchFamily="18" charset="0"/>
                          <a:ea typeface="Calibri"/>
                          <a:cs typeface="Times New Roman" pitchFamily="18" charset="0"/>
                        </a:rPr>
                        <a:t> Ханты-Мансийского автономного округа – Югры предельного индекса, не более 5%</a:t>
                      </a:r>
                      <a:endParaRPr lang="ru-RU" sz="1700" dirty="0">
                        <a:latin typeface="Times New Roman" pitchFamily="18" charset="0"/>
                        <a:ea typeface="Calibri"/>
                        <a:cs typeface="Times New Roman" pitchFamily="18" charset="0"/>
                      </a:endParaRPr>
                    </a:p>
                  </a:txBody>
                  <a:tcPr marL="68580" marR="68580" marT="0" marB="0" anchor="ctr"/>
                </a:tc>
              </a:tr>
              <a:tr h="519301">
                <a:tc>
                  <a:txBody>
                    <a:bodyPr/>
                    <a:lstStyle/>
                    <a:p>
                      <a:pPr algn="ctr">
                        <a:lnSpc>
                          <a:spcPct val="115000"/>
                        </a:lnSpc>
                        <a:spcAft>
                          <a:spcPts val="0"/>
                        </a:spcAft>
                      </a:pPr>
                      <a:r>
                        <a:rPr lang="ru-RU" sz="1800" b="1" dirty="0" smtClean="0">
                          <a:latin typeface="Times New Roman" pitchFamily="18" charset="0"/>
                          <a:ea typeface="Calibri"/>
                          <a:cs typeface="Times New Roman" pitchFamily="18" charset="0"/>
                        </a:rPr>
                        <a:t>Водоотведение</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tabLst>
                          <a:tab pos="1091565" algn="l"/>
                        </a:tabLst>
                      </a:pPr>
                      <a:r>
                        <a:rPr lang="ru-RU" sz="1700" b="0" dirty="0">
                          <a:latin typeface="Times New Roman" pitchFamily="18" charset="0"/>
                          <a:ea typeface="Calibri"/>
                          <a:cs typeface="Times New Roman" pitchFamily="18" charset="0"/>
                        </a:rPr>
                        <a:t>руб./ м3 </a:t>
                      </a:r>
                    </a:p>
                    <a:p>
                      <a:pPr algn="ctr">
                        <a:lnSpc>
                          <a:spcPct val="115000"/>
                        </a:lnSpc>
                        <a:spcAft>
                          <a:spcPts val="0"/>
                        </a:spcAft>
                      </a:pPr>
                      <a:r>
                        <a:rPr lang="ru-RU" sz="1700" b="0" dirty="0">
                          <a:latin typeface="Times New Roman" pitchFamily="18" charset="0"/>
                          <a:ea typeface="Calibri"/>
                          <a:cs typeface="Times New Roman" pitchFamily="18" charset="0"/>
                        </a:rPr>
                        <a:t>(с НДС)</a:t>
                      </a: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59,61</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61,99</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4,00</a:t>
                      </a:r>
                      <a:endParaRPr lang="ru-RU" sz="1800" b="1" dirty="0">
                        <a:latin typeface="Times New Roman" pitchFamily="18" charset="0"/>
                        <a:ea typeface="Calibri"/>
                        <a:cs typeface="Times New Roman" pitchFamily="18" charset="0"/>
                      </a:endParaRPr>
                    </a:p>
                  </a:txBody>
                  <a:tcPr marL="68580" marR="68580" marT="0" marB="0" anchor="ctr"/>
                </a:tc>
                <a:tc vMerge="1">
                  <a:txBody>
                    <a:bodyPr/>
                    <a:lstStyle/>
                    <a:p>
                      <a:pPr marR="76200" algn="ctr">
                        <a:lnSpc>
                          <a:spcPct val="115000"/>
                        </a:lnSpc>
                        <a:spcAft>
                          <a:spcPts val="0"/>
                        </a:spcAft>
                      </a:pPr>
                      <a:endParaRPr lang="ru-RU" sz="1400" dirty="0">
                        <a:latin typeface="Calibri"/>
                        <a:ea typeface="Calibri"/>
                        <a:cs typeface="Times New Roman"/>
                      </a:endParaRPr>
                    </a:p>
                  </a:txBody>
                  <a:tcPr marL="68580" marR="68580" marT="0" marB="0" anchor="ctr"/>
                </a:tc>
              </a:tr>
              <a:tr h="1038602">
                <a:tc>
                  <a:txBody>
                    <a:bodyPr/>
                    <a:lstStyle/>
                    <a:p>
                      <a:pPr algn="ctr">
                        <a:lnSpc>
                          <a:spcPct val="115000"/>
                        </a:lnSpc>
                        <a:spcAft>
                          <a:spcPts val="0"/>
                        </a:spcAft>
                      </a:pPr>
                      <a:r>
                        <a:rPr lang="ru-RU" sz="1800" b="1" dirty="0">
                          <a:latin typeface="Times New Roman" pitchFamily="18" charset="0"/>
                          <a:ea typeface="Calibri"/>
                          <a:cs typeface="Times New Roman" pitchFamily="18" charset="0"/>
                        </a:rPr>
                        <a:t>Теплоснабжение </a:t>
                      </a:r>
                    </a:p>
                  </a:txBody>
                  <a:tcPr marL="68580" marR="68580" marT="0" marB="0" anchor="ctr"/>
                </a:tc>
                <a:tc>
                  <a:txBody>
                    <a:bodyPr/>
                    <a:lstStyle/>
                    <a:p>
                      <a:pPr marR="76200" algn="ctr">
                        <a:lnSpc>
                          <a:spcPct val="115000"/>
                        </a:lnSpc>
                        <a:spcAft>
                          <a:spcPts val="0"/>
                        </a:spcAft>
                        <a:tabLst>
                          <a:tab pos="1091565" algn="l"/>
                        </a:tabLst>
                      </a:pPr>
                      <a:r>
                        <a:rPr lang="ru-RU" sz="1700" b="0" dirty="0">
                          <a:latin typeface="Times New Roman" pitchFamily="18" charset="0"/>
                          <a:ea typeface="Calibri"/>
                          <a:cs typeface="Times New Roman" pitchFamily="18" charset="0"/>
                        </a:rPr>
                        <a:t>руб./ Гкал </a:t>
                      </a:r>
                    </a:p>
                    <a:p>
                      <a:pPr algn="ctr">
                        <a:lnSpc>
                          <a:spcPct val="115000"/>
                        </a:lnSpc>
                        <a:spcAft>
                          <a:spcPts val="0"/>
                        </a:spcAft>
                      </a:pPr>
                      <a:r>
                        <a:rPr lang="ru-RU" sz="1700" b="0" dirty="0">
                          <a:latin typeface="Times New Roman" pitchFamily="18" charset="0"/>
                          <a:ea typeface="Calibri"/>
                          <a:cs typeface="Times New Roman" pitchFamily="18" charset="0"/>
                        </a:rPr>
                        <a:t>(с НДС)</a:t>
                      </a: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2</a:t>
                      </a:r>
                      <a:r>
                        <a:rPr lang="ru-RU" sz="1800" b="1" baseline="0" dirty="0" smtClean="0">
                          <a:latin typeface="Times New Roman" pitchFamily="18" charset="0"/>
                          <a:ea typeface="Calibri"/>
                          <a:cs typeface="Times New Roman" pitchFamily="18" charset="0"/>
                        </a:rPr>
                        <a:t> 160,46</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2</a:t>
                      </a:r>
                      <a:r>
                        <a:rPr lang="ru-RU" sz="1800" b="1" baseline="0" dirty="0" smtClean="0">
                          <a:latin typeface="Times New Roman" pitchFamily="18" charset="0"/>
                          <a:ea typeface="Calibri"/>
                          <a:cs typeface="Times New Roman" pitchFamily="18" charset="0"/>
                        </a:rPr>
                        <a:t> 246,88</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r>
                        <a:rPr lang="ru-RU" sz="1800" b="1" dirty="0" smtClean="0">
                          <a:latin typeface="Times New Roman" pitchFamily="18" charset="0"/>
                          <a:ea typeface="Calibri"/>
                          <a:cs typeface="Times New Roman" pitchFamily="18" charset="0"/>
                        </a:rPr>
                        <a:t>4,00</a:t>
                      </a:r>
                      <a:endParaRPr lang="ru-RU" sz="1800" b="1" dirty="0">
                        <a:latin typeface="Times New Roman" pitchFamily="18" charset="0"/>
                        <a:ea typeface="Calibri"/>
                        <a:cs typeface="Times New Roman" pitchFamily="18" charset="0"/>
                      </a:endParaRPr>
                    </a:p>
                  </a:txBody>
                  <a:tcPr marL="68580" marR="68580" marT="0" marB="0" anchor="ctr"/>
                </a:tc>
                <a:tc vMerge="1">
                  <a:txBody>
                    <a:bodyPr/>
                    <a:lstStyle/>
                    <a:p>
                      <a:pPr marR="76200" algn="ctr">
                        <a:lnSpc>
                          <a:spcPct val="115000"/>
                        </a:lnSpc>
                        <a:spcAft>
                          <a:spcPts val="0"/>
                        </a:spcAft>
                      </a:pPr>
                      <a:endParaRPr lang="ru-RU" sz="1400" dirty="0">
                        <a:latin typeface="Times New Roman" pitchFamily="18" charset="0"/>
                        <a:ea typeface="Calibri"/>
                        <a:cs typeface="Times New Roman" pitchFamily="18" charset="0"/>
                      </a:endParaRPr>
                    </a:p>
                  </a:txBody>
                  <a:tcPr marL="68580" marR="68580" marT="0" marB="0" anchor="ctr"/>
                </a:tc>
              </a:tr>
              <a:tr h="1038602">
                <a:tc>
                  <a:txBody>
                    <a:bodyPr/>
                    <a:lstStyle/>
                    <a:p>
                      <a:pPr algn="ctr">
                        <a:lnSpc>
                          <a:spcPct val="115000"/>
                        </a:lnSpc>
                        <a:spcAft>
                          <a:spcPts val="0"/>
                        </a:spcAft>
                      </a:pPr>
                      <a:r>
                        <a:rPr lang="ru-RU" sz="1800" b="1" dirty="0">
                          <a:latin typeface="Times New Roman" pitchFamily="18" charset="0"/>
                          <a:ea typeface="Calibri"/>
                          <a:cs typeface="Times New Roman" pitchFamily="18" charset="0"/>
                        </a:rPr>
                        <a:t>Утилизация, обезвреживание и захоронение ТБО</a:t>
                      </a:r>
                    </a:p>
                  </a:txBody>
                  <a:tcPr marL="68580" marR="68580" marT="0" marB="0" anchor="ctr"/>
                </a:tc>
                <a:tc>
                  <a:txBody>
                    <a:bodyPr/>
                    <a:lstStyle/>
                    <a:p>
                      <a:pPr marR="76200" algn="ctr">
                        <a:lnSpc>
                          <a:spcPct val="115000"/>
                        </a:lnSpc>
                        <a:spcAft>
                          <a:spcPts val="0"/>
                        </a:spcAft>
                        <a:tabLst>
                          <a:tab pos="1091565" algn="l"/>
                        </a:tabLst>
                      </a:pPr>
                      <a:endParaRPr lang="ru-RU" sz="1700" b="0" dirty="0">
                        <a:latin typeface="Times New Roman" pitchFamily="18" charset="0"/>
                        <a:ea typeface="Calibri"/>
                        <a:cs typeface="Times New Roman" pitchFamily="18" charset="0"/>
                      </a:endParaRPr>
                    </a:p>
                    <a:p>
                      <a:pPr marR="76200" algn="ctr">
                        <a:lnSpc>
                          <a:spcPct val="115000"/>
                        </a:lnSpc>
                        <a:spcAft>
                          <a:spcPts val="0"/>
                        </a:spcAft>
                        <a:tabLst>
                          <a:tab pos="1091565" algn="l"/>
                        </a:tabLst>
                      </a:pPr>
                      <a:r>
                        <a:rPr lang="ru-RU" sz="1700" b="0" dirty="0">
                          <a:latin typeface="Times New Roman" pitchFamily="18" charset="0"/>
                          <a:ea typeface="Calibri"/>
                          <a:cs typeface="Times New Roman" pitchFamily="18" charset="0"/>
                        </a:rPr>
                        <a:t>руб./ м3 </a:t>
                      </a:r>
                    </a:p>
                    <a:p>
                      <a:pPr algn="ctr">
                        <a:lnSpc>
                          <a:spcPct val="115000"/>
                        </a:lnSpc>
                        <a:spcAft>
                          <a:spcPts val="0"/>
                        </a:spcAft>
                      </a:pPr>
                      <a:r>
                        <a:rPr lang="ru-RU" sz="1700" b="0" dirty="0">
                          <a:latin typeface="Times New Roman" pitchFamily="18" charset="0"/>
                          <a:ea typeface="Calibri"/>
                          <a:cs typeface="Times New Roman" pitchFamily="18" charset="0"/>
                        </a:rPr>
                        <a:t>(с НДС)</a:t>
                      </a:r>
                    </a:p>
                  </a:txBody>
                  <a:tcPr marL="68580" marR="68580" marT="0" marB="0" anchor="ctr"/>
                </a:tc>
                <a:tc>
                  <a:txBody>
                    <a:bodyPr/>
                    <a:lstStyle/>
                    <a:p>
                      <a:pPr marR="76200" algn="ctr">
                        <a:lnSpc>
                          <a:spcPct val="115000"/>
                        </a:lnSpc>
                        <a:spcAft>
                          <a:spcPts val="0"/>
                        </a:spcAft>
                      </a:pPr>
                      <a:endParaRPr lang="ru-RU" sz="1800" b="1" dirty="0">
                        <a:latin typeface="Times New Roman" pitchFamily="18" charset="0"/>
                        <a:ea typeface="Calibri"/>
                        <a:cs typeface="Times New Roman" pitchFamily="18" charset="0"/>
                      </a:endParaRPr>
                    </a:p>
                    <a:p>
                      <a:pPr marR="76200" algn="ctr">
                        <a:lnSpc>
                          <a:spcPct val="115000"/>
                        </a:lnSpc>
                        <a:spcAft>
                          <a:spcPts val="0"/>
                        </a:spcAft>
                      </a:pPr>
                      <a:r>
                        <a:rPr lang="ru-RU" sz="1800" b="1" dirty="0" smtClean="0">
                          <a:latin typeface="Times New Roman" pitchFamily="18" charset="0"/>
                          <a:ea typeface="Calibri"/>
                          <a:cs typeface="Times New Roman" pitchFamily="18" charset="0"/>
                        </a:rPr>
                        <a:t>89,14</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endParaRPr lang="ru-RU" sz="1800" b="1" dirty="0">
                        <a:latin typeface="Times New Roman" pitchFamily="18" charset="0"/>
                        <a:ea typeface="Calibri"/>
                        <a:cs typeface="Times New Roman" pitchFamily="18" charset="0"/>
                      </a:endParaRPr>
                    </a:p>
                    <a:p>
                      <a:pPr marR="76200" algn="ctr">
                        <a:lnSpc>
                          <a:spcPct val="115000"/>
                        </a:lnSpc>
                        <a:spcAft>
                          <a:spcPts val="0"/>
                        </a:spcAft>
                      </a:pPr>
                      <a:r>
                        <a:rPr lang="ru-RU" sz="1800" b="1" dirty="0" smtClean="0">
                          <a:latin typeface="Times New Roman" pitchFamily="18" charset="0"/>
                          <a:ea typeface="Calibri"/>
                          <a:cs typeface="Times New Roman" pitchFamily="18" charset="0"/>
                        </a:rPr>
                        <a:t>95,38</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endParaRPr lang="ru-RU" sz="1800" b="1" dirty="0">
                        <a:latin typeface="Times New Roman" pitchFamily="18" charset="0"/>
                        <a:ea typeface="Calibri"/>
                        <a:cs typeface="Times New Roman" pitchFamily="18" charset="0"/>
                      </a:endParaRPr>
                    </a:p>
                    <a:p>
                      <a:pPr marR="76200" algn="ctr">
                        <a:lnSpc>
                          <a:spcPct val="115000"/>
                        </a:lnSpc>
                        <a:spcAft>
                          <a:spcPts val="0"/>
                        </a:spcAft>
                      </a:pPr>
                      <a:r>
                        <a:rPr lang="ru-RU" sz="1800" b="1" dirty="0" smtClean="0">
                          <a:latin typeface="Times New Roman" pitchFamily="18" charset="0"/>
                          <a:ea typeface="Calibri"/>
                          <a:cs typeface="Times New Roman" pitchFamily="18" charset="0"/>
                        </a:rPr>
                        <a:t>7,00</a:t>
                      </a:r>
                      <a:endParaRPr lang="ru-RU" sz="1800" b="1" dirty="0">
                        <a:latin typeface="Times New Roman" pitchFamily="18" charset="0"/>
                        <a:ea typeface="Calibri"/>
                        <a:cs typeface="Times New Roman" pitchFamily="18" charset="0"/>
                      </a:endParaRPr>
                    </a:p>
                  </a:txBody>
                  <a:tcPr marL="68580" marR="68580" marT="0" marB="0" anchor="ctr"/>
                </a:tc>
                <a:tc>
                  <a:txBody>
                    <a:bodyPr/>
                    <a:lstStyle/>
                    <a:p>
                      <a:pPr marR="76200" algn="l">
                        <a:lnSpc>
                          <a:spcPct val="115000"/>
                        </a:lnSpc>
                        <a:spcAft>
                          <a:spcPts val="0"/>
                        </a:spcAft>
                      </a:pPr>
                      <a:r>
                        <a:rPr lang="ru-RU" sz="1700" dirty="0" smtClean="0">
                          <a:latin typeface="Times New Roman" pitchFamily="18" charset="0"/>
                          <a:ea typeface="Calibri"/>
                          <a:cs typeface="Times New Roman" pitchFamily="18" charset="0"/>
                        </a:rPr>
                        <a:t>С учетом индекса потребительских цен – 7 %,</a:t>
                      </a:r>
                      <a:r>
                        <a:rPr lang="ru-RU" sz="1700" baseline="0" dirty="0" smtClean="0">
                          <a:latin typeface="Times New Roman" pitchFamily="18" charset="0"/>
                          <a:ea typeface="Calibri"/>
                          <a:cs typeface="Times New Roman" pitchFamily="18" charset="0"/>
                        </a:rPr>
                        <a:t> по прогнозу Минэкономразвития Российской Федерации</a:t>
                      </a:r>
                      <a:endParaRPr lang="ru-RU" sz="1700" dirty="0">
                        <a:latin typeface="Times New Roman" pitchFamily="18" charset="0"/>
                        <a:ea typeface="Calibri"/>
                        <a:cs typeface="Times New Roman" pitchFamily="18" charset="0"/>
                      </a:endParaRPr>
                    </a:p>
                  </a:txBody>
                  <a:tcPr marL="68580" marR="68580" marT="0" marB="0" anchor="ctr"/>
                </a:tc>
              </a:tr>
            </a:tbl>
          </a:graphicData>
        </a:graphic>
      </p:graphicFrame>
      <p:sp>
        <p:nvSpPr>
          <p:cNvPr id="2" name="Заголовок 1"/>
          <p:cNvSpPr>
            <a:spLocks noGrp="1"/>
          </p:cNvSpPr>
          <p:nvPr>
            <p:ph type="title"/>
          </p:nvPr>
        </p:nvSpPr>
        <p:spPr>
          <a:xfrm>
            <a:off x="285720" y="-315416"/>
            <a:ext cx="8286808" cy="1500198"/>
          </a:xfrm>
        </p:spPr>
        <p:txBody>
          <a:bodyPr>
            <a:normAutofit/>
          </a:bodyPr>
          <a:lstStyle/>
          <a:p>
            <a:r>
              <a:rPr lang="ru-RU" sz="1800" dirty="0" smtClean="0">
                <a:solidFill>
                  <a:schemeClr val="tx1"/>
                </a:solidFill>
                <a:latin typeface="Arial Black" pitchFamily="34" charset="0"/>
              </a:rPr>
              <a:t>Изменение тарифов на жилищно-коммунальные услуги </a:t>
            </a:r>
            <a:br>
              <a:rPr lang="ru-RU" sz="1800" dirty="0" smtClean="0">
                <a:solidFill>
                  <a:schemeClr val="tx1"/>
                </a:solidFill>
                <a:latin typeface="Arial Black" pitchFamily="34" charset="0"/>
              </a:rPr>
            </a:br>
            <a:r>
              <a:rPr lang="ru-RU" sz="1800" dirty="0" smtClean="0">
                <a:solidFill>
                  <a:schemeClr val="tx1"/>
                </a:solidFill>
                <a:latin typeface="Arial Black" pitchFamily="34" charset="0"/>
              </a:rPr>
              <a:t>для населения сельских территорий с 01 июля 2016</a:t>
            </a:r>
            <a:endParaRPr lang="ru-RU" sz="1800" dirty="0">
              <a:solidFill>
                <a:schemeClr val="tx1"/>
              </a:solidFill>
              <a:latin typeface="Arial Black" pitchFamily="34" charset="0"/>
            </a:endParaRPr>
          </a:p>
        </p:txBody>
      </p:sp>
      <p:sp>
        <p:nvSpPr>
          <p:cNvPr id="4" name="Скругленный прямоугольник 3"/>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6</a:t>
            </a:r>
            <a:endParaRPr lang="ru-RU" dirty="0">
              <a:solidFill>
                <a:schemeClr val="tx1"/>
              </a:solidFill>
              <a:latin typeface="Monotype Corsiva"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extLst>
              <p:ext uri="{D42A27DB-BD31-4B8C-83A1-F6EECF244321}">
                <p14:modId xmlns:p14="http://schemas.microsoft.com/office/powerpoint/2010/main" xmlns="" val="2218013603"/>
              </p:ext>
            </p:extLst>
          </p:nvPr>
        </p:nvGraphicFramePr>
        <p:xfrm>
          <a:off x="214282" y="1571612"/>
          <a:ext cx="8712968" cy="4451604"/>
        </p:xfrm>
        <a:graphic>
          <a:graphicData uri="http://schemas.openxmlformats.org/drawingml/2006/table">
            <a:tbl>
              <a:tblPr firstRow="1" bandRow="1">
                <a:tableStyleId>{5C22544A-7EE6-4342-B048-85BDC9FD1C3A}</a:tableStyleId>
              </a:tblPr>
              <a:tblGrid>
                <a:gridCol w="2453166"/>
                <a:gridCol w="2199390"/>
                <a:gridCol w="2283982"/>
                <a:gridCol w="1776430"/>
              </a:tblGrid>
              <a:tr h="1293052">
                <a:tc>
                  <a:txBody>
                    <a:bodyPr/>
                    <a:lstStyle/>
                    <a:p>
                      <a:pPr algn="ctr">
                        <a:lnSpc>
                          <a:spcPct val="115000"/>
                        </a:lnSpc>
                        <a:spcAft>
                          <a:spcPts val="0"/>
                        </a:spcAft>
                      </a:pPr>
                      <a:endParaRPr lang="ru-RU" sz="1900" dirty="0" smtClean="0">
                        <a:solidFill>
                          <a:schemeClr val="tx1"/>
                        </a:solidFill>
                        <a:latin typeface="Times New Roman"/>
                        <a:ea typeface="Calibri"/>
                        <a:cs typeface="Times New Roman"/>
                      </a:endParaRPr>
                    </a:p>
                    <a:p>
                      <a:pPr algn="ctr">
                        <a:lnSpc>
                          <a:spcPct val="115000"/>
                        </a:lnSpc>
                        <a:spcAft>
                          <a:spcPts val="0"/>
                        </a:spcAft>
                      </a:pPr>
                      <a:endParaRPr lang="ru-RU" sz="1900" dirty="0" smtClean="0">
                        <a:solidFill>
                          <a:schemeClr val="tx1"/>
                        </a:solidFill>
                        <a:latin typeface="Times New Roman"/>
                        <a:ea typeface="Calibri"/>
                        <a:cs typeface="Times New Roman"/>
                      </a:endParaRPr>
                    </a:p>
                    <a:p>
                      <a:pPr algn="ctr">
                        <a:lnSpc>
                          <a:spcPct val="115000"/>
                        </a:lnSpc>
                        <a:spcAft>
                          <a:spcPts val="0"/>
                        </a:spcAft>
                      </a:pPr>
                      <a:r>
                        <a:rPr lang="ru-RU" sz="1900" dirty="0" smtClean="0">
                          <a:solidFill>
                            <a:schemeClr val="tx1"/>
                          </a:solidFill>
                          <a:latin typeface="Times New Roman"/>
                          <a:ea typeface="Calibri"/>
                          <a:cs typeface="Times New Roman"/>
                        </a:rPr>
                        <a:t>Наименование </a:t>
                      </a:r>
                      <a:r>
                        <a:rPr lang="ru-RU" sz="1900" dirty="0">
                          <a:solidFill>
                            <a:schemeClr val="tx1"/>
                          </a:solidFill>
                          <a:latin typeface="Times New Roman"/>
                          <a:ea typeface="Calibri"/>
                          <a:cs typeface="Times New Roman"/>
                        </a:rPr>
                        <a:t>услуг</a:t>
                      </a:r>
                      <a:endParaRPr lang="ru-RU" sz="1900" dirty="0">
                        <a:solidFill>
                          <a:schemeClr val="tx1"/>
                        </a:solidFill>
                        <a:latin typeface="Calibri"/>
                        <a:ea typeface="Calibri"/>
                        <a:cs typeface="Times New Roman"/>
                      </a:endParaRPr>
                    </a:p>
                  </a:txBody>
                  <a:tcPr marL="68580" marR="68580" marT="0" marB="0">
                    <a:solidFill>
                      <a:schemeClr val="bg2">
                        <a:lumMod val="90000"/>
                      </a:schemeClr>
                    </a:solidFill>
                  </a:tcPr>
                </a:tc>
                <a:tc>
                  <a:txBody>
                    <a:bodyPr/>
                    <a:lstStyle/>
                    <a:p>
                      <a:pPr algn="ctr">
                        <a:lnSpc>
                          <a:spcPct val="115000"/>
                        </a:lnSpc>
                        <a:spcAft>
                          <a:spcPts val="0"/>
                        </a:spcAft>
                      </a:pPr>
                      <a:endParaRPr lang="ru-RU" sz="1900" dirty="0" smtClean="0">
                        <a:solidFill>
                          <a:schemeClr val="tx1"/>
                        </a:solidFill>
                        <a:latin typeface="Times New Roman"/>
                        <a:ea typeface="Calibri"/>
                        <a:cs typeface="Times New Roman"/>
                      </a:endParaRPr>
                    </a:p>
                    <a:p>
                      <a:pPr algn="ctr">
                        <a:lnSpc>
                          <a:spcPct val="115000"/>
                        </a:lnSpc>
                        <a:spcAft>
                          <a:spcPts val="0"/>
                        </a:spcAft>
                      </a:pPr>
                      <a:r>
                        <a:rPr lang="ru-RU" sz="1900" dirty="0" smtClean="0">
                          <a:solidFill>
                            <a:schemeClr val="tx1"/>
                          </a:solidFill>
                          <a:latin typeface="Times New Roman"/>
                          <a:ea typeface="Calibri"/>
                          <a:cs typeface="Times New Roman"/>
                        </a:rPr>
                        <a:t>Экономически обоснованные</a:t>
                      </a:r>
                      <a:r>
                        <a:rPr lang="ru-RU" sz="1900" baseline="0" dirty="0" smtClean="0">
                          <a:solidFill>
                            <a:schemeClr val="tx1"/>
                          </a:solidFill>
                          <a:latin typeface="Times New Roman"/>
                          <a:ea typeface="Calibri"/>
                          <a:cs typeface="Times New Roman"/>
                        </a:rPr>
                        <a:t> тарифы, руб</a:t>
                      </a:r>
                      <a:endParaRPr lang="ru-RU" sz="1900" dirty="0">
                        <a:solidFill>
                          <a:schemeClr val="tx1"/>
                        </a:solidFill>
                        <a:latin typeface="Calibri"/>
                        <a:ea typeface="Calibri"/>
                        <a:cs typeface="Times New Roman"/>
                      </a:endParaRPr>
                    </a:p>
                  </a:txBody>
                  <a:tcPr marL="68580" marR="68580" marT="0" marB="0">
                    <a:solidFill>
                      <a:schemeClr val="bg2">
                        <a:lumMod val="90000"/>
                      </a:schemeClr>
                    </a:solidFill>
                  </a:tcPr>
                </a:tc>
                <a:tc>
                  <a:txBody>
                    <a:bodyPr/>
                    <a:lstStyle/>
                    <a:p>
                      <a:pPr algn="ctr">
                        <a:lnSpc>
                          <a:spcPct val="115000"/>
                        </a:lnSpc>
                        <a:spcAft>
                          <a:spcPts val="0"/>
                        </a:spcAft>
                      </a:pPr>
                      <a:r>
                        <a:rPr lang="ru-RU" sz="1900" dirty="0" smtClean="0">
                          <a:solidFill>
                            <a:schemeClr val="tx1"/>
                          </a:solidFill>
                          <a:latin typeface="Times New Roman"/>
                          <a:ea typeface="Calibri"/>
                          <a:cs typeface="Times New Roman"/>
                        </a:rPr>
                        <a:t>Тарифы, утвержденные администрацией Нижневартовского</a:t>
                      </a:r>
                      <a:r>
                        <a:rPr lang="ru-RU" sz="1900" baseline="0" dirty="0" smtClean="0">
                          <a:solidFill>
                            <a:schemeClr val="tx1"/>
                          </a:solidFill>
                          <a:latin typeface="Times New Roman"/>
                          <a:ea typeface="Calibri"/>
                          <a:cs typeface="Times New Roman"/>
                        </a:rPr>
                        <a:t> района, руб</a:t>
                      </a:r>
                    </a:p>
                    <a:p>
                      <a:pPr algn="ctr">
                        <a:lnSpc>
                          <a:spcPct val="115000"/>
                        </a:lnSpc>
                        <a:spcAft>
                          <a:spcPts val="0"/>
                        </a:spcAft>
                      </a:pPr>
                      <a:endParaRPr lang="ru-RU" sz="1900" dirty="0">
                        <a:solidFill>
                          <a:schemeClr val="tx1"/>
                        </a:solidFill>
                        <a:latin typeface="Calibri"/>
                        <a:ea typeface="Calibri"/>
                        <a:cs typeface="Times New Roman"/>
                      </a:endParaRPr>
                    </a:p>
                  </a:txBody>
                  <a:tcPr marL="68580" marR="68580" marT="0" marB="0">
                    <a:solidFill>
                      <a:schemeClr val="bg2">
                        <a:lumMod val="90000"/>
                      </a:schemeClr>
                    </a:solidFill>
                  </a:tcPr>
                </a:tc>
                <a:tc>
                  <a:txBody>
                    <a:bodyPr/>
                    <a:lstStyle/>
                    <a:p>
                      <a:pPr algn="ctr">
                        <a:lnSpc>
                          <a:spcPct val="115000"/>
                        </a:lnSpc>
                        <a:spcAft>
                          <a:spcPts val="0"/>
                        </a:spcAft>
                      </a:pPr>
                      <a:endParaRPr lang="ru-RU" sz="1900" dirty="0" smtClean="0">
                        <a:solidFill>
                          <a:schemeClr val="tx1"/>
                        </a:solidFill>
                        <a:latin typeface="Times New Roman"/>
                        <a:ea typeface="Calibri"/>
                        <a:cs typeface="Times New Roman"/>
                      </a:endParaRPr>
                    </a:p>
                    <a:p>
                      <a:pPr algn="ctr">
                        <a:lnSpc>
                          <a:spcPct val="115000"/>
                        </a:lnSpc>
                        <a:spcAft>
                          <a:spcPts val="0"/>
                        </a:spcAft>
                      </a:pPr>
                      <a:r>
                        <a:rPr lang="ru-RU" sz="1900" dirty="0" smtClean="0">
                          <a:solidFill>
                            <a:schemeClr val="tx1"/>
                          </a:solidFill>
                          <a:latin typeface="Times New Roman"/>
                          <a:ea typeface="Calibri"/>
                          <a:cs typeface="Times New Roman"/>
                        </a:rPr>
                        <a:t>Уровень, </a:t>
                      </a:r>
                      <a:endParaRPr lang="ru-RU" sz="1900" dirty="0">
                        <a:solidFill>
                          <a:schemeClr val="tx1"/>
                        </a:solidFill>
                        <a:latin typeface="Calibri"/>
                        <a:ea typeface="Calibri"/>
                        <a:cs typeface="Times New Roman"/>
                      </a:endParaRPr>
                    </a:p>
                    <a:p>
                      <a:pPr algn="ctr">
                        <a:lnSpc>
                          <a:spcPct val="115000"/>
                        </a:lnSpc>
                        <a:spcAft>
                          <a:spcPts val="0"/>
                        </a:spcAft>
                      </a:pPr>
                      <a:r>
                        <a:rPr lang="ru-RU" sz="1900" dirty="0">
                          <a:solidFill>
                            <a:schemeClr val="tx1"/>
                          </a:solidFill>
                          <a:latin typeface="Times New Roman"/>
                          <a:ea typeface="Calibri"/>
                          <a:cs typeface="Times New Roman"/>
                        </a:rPr>
                        <a:t> %</a:t>
                      </a:r>
                      <a:endParaRPr lang="ru-RU" sz="1900" dirty="0">
                        <a:solidFill>
                          <a:schemeClr val="tx1"/>
                        </a:solidFill>
                        <a:latin typeface="Calibri"/>
                        <a:ea typeface="Calibri"/>
                        <a:cs typeface="Times New Roman"/>
                      </a:endParaRPr>
                    </a:p>
                  </a:txBody>
                  <a:tcPr marL="68580" marR="68580" marT="0" marB="0">
                    <a:solidFill>
                      <a:schemeClr val="bg2">
                        <a:lumMod val="90000"/>
                      </a:schemeClr>
                    </a:solidFill>
                  </a:tcPr>
                </a:tc>
              </a:tr>
              <a:tr h="277960">
                <a:tc>
                  <a:txBody>
                    <a:bodyPr/>
                    <a:lstStyle/>
                    <a:p>
                      <a:pPr algn="ctr">
                        <a:lnSpc>
                          <a:spcPct val="115000"/>
                        </a:lnSpc>
                        <a:spcAft>
                          <a:spcPts val="0"/>
                        </a:spcAft>
                      </a:pPr>
                      <a:r>
                        <a:rPr lang="ru-RU" sz="2000" b="1" dirty="0">
                          <a:latin typeface="Times New Roman" pitchFamily="18" charset="0"/>
                          <a:ea typeface="Calibri"/>
                          <a:cs typeface="Times New Roman" pitchFamily="18" charset="0"/>
                        </a:rPr>
                        <a:t>Теплоснабжение </a:t>
                      </a:r>
                    </a:p>
                  </a:txBody>
                  <a:tcPr marL="68580" marR="68580" marT="0" marB="0"/>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3</a:t>
                      </a:r>
                      <a:r>
                        <a:rPr lang="ru-RU" sz="2000" b="1" baseline="0" dirty="0" smtClean="0">
                          <a:latin typeface="Times New Roman" pitchFamily="18" charset="0"/>
                          <a:ea typeface="Calibri"/>
                          <a:cs typeface="Times New Roman" pitchFamily="18" charset="0"/>
                        </a:rPr>
                        <a:t> 054,78</a:t>
                      </a:r>
                      <a:endParaRPr lang="ru-RU" sz="2000" b="1" dirty="0">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2 246,88</a:t>
                      </a:r>
                      <a:endParaRPr lang="ru-RU" sz="2000" b="1" dirty="0">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73,6</a:t>
                      </a:r>
                      <a:endParaRPr lang="ru-RU" sz="2000" b="1" dirty="0">
                        <a:latin typeface="Times New Roman" pitchFamily="18" charset="0"/>
                        <a:ea typeface="Calibri"/>
                        <a:cs typeface="Times New Roman" pitchFamily="18" charset="0"/>
                      </a:endParaRPr>
                    </a:p>
                  </a:txBody>
                  <a:tcPr marL="68580" marR="68580" marT="0" marB="0"/>
                </a:tc>
              </a:tr>
              <a:tr h="517221">
                <a:tc>
                  <a:txBody>
                    <a:bodyPr/>
                    <a:lstStyle/>
                    <a:p>
                      <a:pPr algn="ctr">
                        <a:lnSpc>
                          <a:spcPct val="115000"/>
                        </a:lnSpc>
                        <a:spcAft>
                          <a:spcPts val="0"/>
                        </a:spcAft>
                      </a:pPr>
                      <a:r>
                        <a:rPr lang="ru-RU" sz="2000" b="1" dirty="0">
                          <a:latin typeface="Times New Roman" pitchFamily="18" charset="0"/>
                          <a:ea typeface="Calibri"/>
                          <a:cs typeface="Times New Roman" pitchFamily="18" charset="0"/>
                        </a:rPr>
                        <a:t>Питьевая</a:t>
                      </a:r>
                    </a:p>
                    <a:p>
                      <a:pPr algn="ctr">
                        <a:lnSpc>
                          <a:spcPct val="115000"/>
                        </a:lnSpc>
                        <a:spcAft>
                          <a:spcPts val="0"/>
                        </a:spcAft>
                      </a:pPr>
                      <a:r>
                        <a:rPr lang="ru-RU" sz="2000" b="1" dirty="0">
                          <a:latin typeface="Times New Roman" pitchFamily="18" charset="0"/>
                          <a:ea typeface="Calibri"/>
                          <a:cs typeface="Times New Roman" pitchFamily="18" charset="0"/>
                        </a:rPr>
                        <a:t> вода</a:t>
                      </a:r>
                    </a:p>
                  </a:txBody>
                  <a:tcPr marL="68580" marR="68580" marT="0" marB="0"/>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154,88</a:t>
                      </a:r>
                      <a:endParaRPr lang="ru-RU" sz="20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87,20</a:t>
                      </a:r>
                      <a:endParaRPr lang="ru-RU" sz="2000" b="1" dirty="0">
                        <a:latin typeface="Times New Roman" pitchFamily="18" charset="0"/>
                        <a:ea typeface="Calibri"/>
                        <a:cs typeface="Times New Roman" pitchFamily="18" charset="0"/>
                      </a:endParaRPr>
                    </a:p>
                  </a:txBody>
                  <a:tcPr marL="68580" marR="68580" marT="0" marB="0" anchor="ctr"/>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56,3</a:t>
                      </a:r>
                      <a:endParaRPr lang="ru-RU" sz="2000" b="1" dirty="0">
                        <a:latin typeface="Times New Roman" pitchFamily="18" charset="0"/>
                        <a:ea typeface="Calibri"/>
                        <a:cs typeface="Times New Roman" pitchFamily="18" charset="0"/>
                      </a:endParaRPr>
                    </a:p>
                  </a:txBody>
                  <a:tcPr marL="68580" marR="68580" marT="0" marB="0" anchor="ctr"/>
                </a:tc>
              </a:tr>
              <a:tr h="277960">
                <a:tc>
                  <a:txBody>
                    <a:bodyPr/>
                    <a:lstStyle/>
                    <a:p>
                      <a:pPr algn="ctr">
                        <a:lnSpc>
                          <a:spcPct val="115000"/>
                        </a:lnSpc>
                        <a:spcAft>
                          <a:spcPts val="0"/>
                        </a:spcAft>
                      </a:pPr>
                      <a:r>
                        <a:rPr lang="ru-RU" sz="2000" b="1" dirty="0" smtClean="0">
                          <a:latin typeface="Times New Roman" pitchFamily="18" charset="0"/>
                          <a:ea typeface="Calibri"/>
                          <a:cs typeface="Times New Roman" pitchFamily="18" charset="0"/>
                        </a:rPr>
                        <a:t>Водоотведение</a:t>
                      </a:r>
                      <a:endParaRPr lang="ru-RU" sz="2000" b="1" dirty="0">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172,07</a:t>
                      </a:r>
                      <a:endParaRPr lang="ru-RU" sz="2000" b="1" dirty="0">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61,99</a:t>
                      </a:r>
                      <a:endParaRPr lang="ru-RU" sz="2000" b="1" dirty="0">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r>
                        <a:rPr lang="ru-RU" sz="2000" b="1" dirty="0" smtClean="0">
                          <a:latin typeface="Times New Roman" pitchFamily="18" charset="0"/>
                          <a:ea typeface="Calibri"/>
                          <a:cs typeface="Times New Roman" pitchFamily="18" charset="0"/>
                        </a:rPr>
                        <a:t>36,0</a:t>
                      </a:r>
                      <a:endParaRPr lang="ru-RU" sz="2000" b="1" dirty="0">
                        <a:latin typeface="Times New Roman" pitchFamily="18" charset="0"/>
                        <a:ea typeface="Calibri"/>
                        <a:cs typeface="Times New Roman" pitchFamily="18" charset="0"/>
                      </a:endParaRPr>
                    </a:p>
                  </a:txBody>
                  <a:tcPr marL="68580" marR="68580" marT="0" marB="0"/>
                </a:tc>
              </a:tr>
              <a:tr h="775831">
                <a:tc>
                  <a:txBody>
                    <a:bodyPr/>
                    <a:lstStyle/>
                    <a:p>
                      <a:pPr algn="ctr">
                        <a:lnSpc>
                          <a:spcPct val="115000"/>
                        </a:lnSpc>
                        <a:spcAft>
                          <a:spcPts val="0"/>
                        </a:spcAft>
                      </a:pPr>
                      <a:r>
                        <a:rPr lang="ru-RU" sz="2000" b="1" dirty="0">
                          <a:latin typeface="Times New Roman" pitchFamily="18" charset="0"/>
                          <a:ea typeface="Calibri"/>
                          <a:cs typeface="Times New Roman" pitchFamily="18" charset="0"/>
                        </a:rPr>
                        <a:t>Утилизация, обезвреживание и захоронение ТБО</a:t>
                      </a:r>
                    </a:p>
                  </a:txBody>
                  <a:tcPr marL="68580" marR="68580" marT="0" marB="0"/>
                </a:tc>
                <a:tc>
                  <a:txBody>
                    <a:bodyPr/>
                    <a:lstStyle/>
                    <a:p>
                      <a:pPr marR="76200" algn="ctr">
                        <a:lnSpc>
                          <a:spcPct val="115000"/>
                        </a:lnSpc>
                        <a:spcAft>
                          <a:spcPts val="0"/>
                        </a:spcAft>
                      </a:pPr>
                      <a:endParaRPr lang="ru-RU" sz="2000" b="1" dirty="0" smtClean="0">
                        <a:latin typeface="Times New Roman" pitchFamily="18" charset="0"/>
                        <a:ea typeface="Calibri"/>
                        <a:cs typeface="Times New Roman" pitchFamily="18" charset="0"/>
                      </a:endParaRPr>
                    </a:p>
                    <a:p>
                      <a:pPr marR="76200" algn="ctr">
                        <a:lnSpc>
                          <a:spcPct val="115000"/>
                        </a:lnSpc>
                        <a:spcAft>
                          <a:spcPts val="0"/>
                        </a:spcAft>
                      </a:pPr>
                      <a:r>
                        <a:rPr lang="ru-RU" sz="2000" b="1" dirty="0" smtClean="0">
                          <a:latin typeface="Times New Roman" pitchFamily="18" charset="0"/>
                          <a:ea typeface="Calibri"/>
                          <a:cs typeface="Times New Roman" pitchFamily="18" charset="0"/>
                        </a:rPr>
                        <a:t>632,72</a:t>
                      </a:r>
                      <a:endParaRPr lang="ru-RU" sz="2000" b="1" dirty="0">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endParaRPr lang="ru-RU" sz="2000" b="1" dirty="0" smtClean="0">
                        <a:latin typeface="Times New Roman" pitchFamily="18" charset="0"/>
                        <a:ea typeface="Calibri"/>
                        <a:cs typeface="Times New Roman" pitchFamily="18" charset="0"/>
                      </a:endParaRPr>
                    </a:p>
                    <a:p>
                      <a:pPr marR="76200" algn="ctr">
                        <a:lnSpc>
                          <a:spcPct val="115000"/>
                        </a:lnSpc>
                        <a:spcAft>
                          <a:spcPts val="0"/>
                        </a:spcAft>
                      </a:pPr>
                      <a:r>
                        <a:rPr lang="ru-RU" sz="2000" b="1" dirty="0" smtClean="0">
                          <a:latin typeface="Times New Roman" pitchFamily="18" charset="0"/>
                          <a:ea typeface="Calibri"/>
                          <a:cs typeface="Times New Roman" pitchFamily="18" charset="0"/>
                        </a:rPr>
                        <a:t>95,38</a:t>
                      </a:r>
                      <a:endParaRPr lang="ru-RU" sz="2000" b="1" dirty="0">
                        <a:latin typeface="Times New Roman" pitchFamily="18" charset="0"/>
                        <a:ea typeface="Calibri"/>
                        <a:cs typeface="Times New Roman" pitchFamily="18" charset="0"/>
                      </a:endParaRPr>
                    </a:p>
                  </a:txBody>
                  <a:tcPr marL="68580" marR="68580" marT="0" marB="0"/>
                </a:tc>
                <a:tc>
                  <a:txBody>
                    <a:bodyPr/>
                    <a:lstStyle/>
                    <a:p>
                      <a:pPr marR="76200" algn="ctr">
                        <a:lnSpc>
                          <a:spcPct val="115000"/>
                        </a:lnSpc>
                        <a:spcAft>
                          <a:spcPts val="0"/>
                        </a:spcAft>
                      </a:pPr>
                      <a:endParaRPr lang="ru-RU" sz="2000" b="1" dirty="0" smtClean="0">
                        <a:latin typeface="Times New Roman" pitchFamily="18" charset="0"/>
                        <a:ea typeface="Calibri"/>
                        <a:cs typeface="Times New Roman" pitchFamily="18" charset="0"/>
                      </a:endParaRPr>
                    </a:p>
                    <a:p>
                      <a:pPr marR="76200" algn="ctr">
                        <a:lnSpc>
                          <a:spcPct val="115000"/>
                        </a:lnSpc>
                        <a:spcAft>
                          <a:spcPts val="0"/>
                        </a:spcAft>
                      </a:pPr>
                      <a:r>
                        <a:rPr lang="ru-RU" sz="2000" b="1" dirty="0" smtClean="0">
                          <a:latin typeface="Times New Roman" pitchFamily="18" charset="0"/>
                          <a:ea typeface="Calibri"/>
                          <a:cs typeface="Times New Roman" pitchFamily="18" charset="0"/>
                        </a:rPr>
                        <a:t>15,1</a:t>
                      </a:r>
                      <a:endParaRPr lang="ru-RU" sz="2000" b="1" dirty="0">
                        <a:latin typeface="Times New Roman" pitchFamily="18" charset="0"/>
                        <a:ea typeface="Calibri"/>
                        <a:cs typeface="Times New Roman" pitchFamily="18" charset="0"/>
                      </a:endParaRPr>
                    </a:p>
                  </a:txBody>
                  <a:tcPr marL="68580" marR="68580" marT="0" marB="0"/>
                </a:tc>
              </a:tr>
            </a:tbl>
          </a:graphicData>
        </a:graphic>
      </p:graphicFrame>
      <p:sp>
        <p:nvSpPr>
          <p:cNvPr id="2" name="Заголовок 1"/>
          <p:cNvSpPr>
            <a:spLocks noGrp="1"/>
          </p:cNvSpPr>
          <p:nvPr>
            <p:ph type="title"/>
          </p:nvPr>
        </p:nvSpPr>
        <p:spPr>
          <a:xfrm>
            <a:off x="214282" y="142852"/>
            <a:ext cx="8229600" cy="1257954"/>
          </a:xfrm>
        </p:spPr>
        <p:txBody>
          <a:bodyPr>
            <a:normAutofit/>
          </a:bodyPr>
          <a:lstStyle/>
          <a:p>
            <a:pPr algn="ctr"/>
            <a:r>
              <a:rPr lang="ru-RU" sz="2400" dirty="0" smtClean="0">
                <a:solidFill>
                  <a:schemeClr val="tx1"/>
                </a:solidFill>
                <a:latin typeface="Times New Roman" pitchFamily="18" charset="0"/>
                <a:cs typeface="Times New Roman" pitchFamily="18" charset="0"/>
              </a:rPr>
              <a:t>Уровень тарифов для населения сельских территорий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по отношению к экономически обоснованным тарифам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с 1 июля 2017 года</a:t>
            </a:r>
            <a:endParaRPr lang="ru-RU" sz="2400" dirty="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7</a:t>
            </a:r>
            <a:endParaRPr lang="ru-RU" dirty="0">
              <a:solidFill>
                <a:schemeClr val="tx1"/>
              </a:solidFill>
              <a:latin typeface="Monotype Corsiva"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Содержимое 9"/>
          <p:cNvGraphicFramePr>
            <a:graphicFrameLocks noGrp="1"/>
          </p:cNvGraphicFramePr>
          <p:nvPr>
            <p:ph sz="half" idx="1"/>
            <p:extLst>
              <p:ext uri="{D42A27DB-BD31-4B8C-83A1-F6EECF244321}">
                <p14:modId xmlns:p14="http://schemas.microsoft.com/office/powerpoint/2010/main" xmlns="" val="2854828259"/>
              </p:ext>
            </p:extLst>
          </p:nvPr>
        </p:nvGraphicFramePr>
        <p:xfrm>
          <a:off x="457200" y="1268760"/>
          <a:ext cx="4038600"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Содержимое 10"/>
          <p:cNvGraphicFramePr>
            <a:graphicFrameLocks noGrp="1"/>
          </p:cNvGraphicFramePr>
          <p:nvPr>
            <p:ph sz="half" idx="2"/>
            <p:extLst>
              <p:ext uri="{D42A27DB-BD31-4B8C-83A1-F6EECF244321}">
                <p14:modId xmlns:p14="http://schemas.microsoft.com/office/powerpoint/2010/main" xmlns="" val="149827494"/>
              </p:ext>
            </p:extLst>
          </p:nvPr>
        </p:nvGraphicFramePr>
        <p:xfrm>
          <a:off x="4648200" y="1268760"/>
          <a:ext cx="4038600" cy="473394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Заголовок 3"/>
          <p:cNvSpPr>
            <a:spLocks noGrp="1"/>
          </p:cNvSpPr>
          <p:nvPr>
            <p:ph type="title"/>
          </p:nvPr>
        </p:nvSpPr>
        <p:spPr>
          <a:xfrm>
            <a:off x="285720" y="44624"/>
            <a:ext cx="8572560" cy="1143000"/>
          </a:xfrm>
        </p:spPr>
        <p:txBody>
          <a:bodyPr>
            <a:noAutofit/>
          </a:bodyPr>
          <a:lstStyle/>
          <a:p>
            <a:pPr algn="ctr"/>
            <a:r>
              <a:rPr lang="ru-RU" sz="2400" b="0" dirty="0" smtClean="0">
                <a:solidFill>
                  <a:schemeClr val="tx1"/>
                </a:solidFill>
                <a:latin typeface="Arial Black" pitchFamily="34" charset="0"/>
              </a:rPr>
              <a:t>Информация </a:t>
            </a:r>
            <a:br>
              <a:rPr lang="ru-RU" sz="2400" b="0" dirty="0" smtClean="0">
                <a:solidFill>
                  <a:schemeClr val="tx1"/>
                </a:solidFill>
                <a:latin typeface="Arial Black" pitchFamily="34" charset="0"/>
              </a:rPr>
            </a:br>
            <a:r>
              <a:rPr lang="ru-RU" sz="2400" b="0" dirty="0" smtClean="0">
                <a:solidFill>
                  <a:schemeClr val="tx1"/>
                </a:solidFill>
                <a:latin typeface="Arial Black" pitchFamily="34" charset="0"/>
              </a:rPr>
              <a:t>об установленных тарифах на коммунальные услуги</a:t>
            </a:r>
            <a:endParaRPr lang="ru-RU" sz="2400" b="0" dirty="0">
              <a:solidFill>
                <a:schemeClr val="tx1"/>
              </a:solidFill>
              <a:latin typeface="Arial Black" pitchFamily="34" charset="0"/>
            </a:endParaRPr>
          </a:p>
        </p:txBody>
      </p:sp>
      <p:sp>
        <p:nvSpPr>
          <p:cNvPr id="7" name="Скругленный прямоугольник 6"/>
          <p:cNvSpPr/>
          <p:nvPr/>
        </p:nvSpPr>
        <p:spPr>
          <a:xfrm>
            <a:off x="7858148" y="0"/>
            <a:ext cx="1285852" cy="285728"/>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Monotype Corsiva" pitchFamily="66" charset="0"/>
              </a:rPr>
              <a:t>Слайд 8</a:t>
            </a:r>
            <a:endParaRPr lang="ru-RU" dirty="0">
              <a:solidFill>
                <a:schemeClr val="tx1"/>
              </a:solidFill>
              <a:latin typeface="Monotype Corsiva"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2214</TotalTime>
  <Words>955</Words>
  <Application>Microsoft Office PowerPoint</Application>
  <PresentationFormat>Экран (4:3)</PresentationFormat>
  <Paragraphs>224</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  Об ИЗМЕНЕНИИ размера платы граждан  за коммунальные услуги  с 01 июля 2017 года </vt:lpstr>
      <vt:lpstr>Нормативные акты по формированию индексов изменения размера платы граждан за коммунальные услуги</vt:lpstr>
      <vt:lpstr>Предельные (максимальные) индексы   изменения размера вносимой гражданами платы  за коммунальные услуги в Нижневартовском районе  с 1 июля 2017 года</vt:lpstr>
      <vt:lpstr>Приказы Региональной службы по тарифам Ханты-Мансийского округа – Югры об установлении тарифов</vt:lpstr>
      <vt:lpstr>Слайд 5</vt:lpstr>
      <vt:lpstr>Слайд 6</vt:lpstr>
      <vt:lpstr>Изменение тарифов на жилищно-коммунальные услуги  для населения сельских территорий с 01 июля 2016</vt:lpstr>
      <vt:lpstr>Уровень тарифов для населения сельских территорий  по отношению к экономически обоснованным тарифам  с 1 июля 2017 года</vt:lpstr>
      <vt:lpstr>Информация  об установленных тарифах на коммунальные услуги</vt:lpstr>
      <vt:lpstr>Обращение граждан</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Тарифы на услуги организаций коммунального комплекса Нижневартовского района с 1 июля 2015 года</dc:title>
  <dc:creator>Курина Екатерина Маратовна</dc:creator>
  <cp:lastModifiedBy>BurilovaNG</cp:lastModifiedBy>
  <cp:revision>215</cp:revision>
  <cp:lastPrinted>2016-07-04T06:55:55Z</cp:lastPrinted>
  <dcterms:created xsi:type="dcterms:W3CDTF">2014-12-18T04:37:24Z</dcterms:created>
  <dcterms:modified xsi:type="dcterms:W3CDTF">2017-01-16T09:28:03Z</dcterms:modified>
</cp:coreProperties>
</file>